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61" r:id="rId3"/>
    <p:sldId id="337" r:id="rId4"/>
    <p:sldId id="263" r:id="rId5"/>
    <p:sldId id="310" r:id="rId6"/>
    <p:sldId id="296" r:id="rId7"/>
    <p:sldId id="320" r:id="rId8"/>
    <p:sldId id="319" r:id="rId9"/>
    <p:sldId id="307" r:id="rId10"/>
    <p:sldId id="309" r:id="rId11"/>
    <p:sldId id="321" r:id="rId12"/>
    <p:sldId id="323" r:id="rId13"/>
    <p:sldId id="322" r:id="rId14"/>
    <p:sldId id="324" r:id="rId15"/>
    <p:sldId id="333" r:id="rId16"/>
    <p:sldId id="305" r:id="rId17"/>
    <p:sldId id="311" r:id="rId18"/>
    <p:sldId id="315" r:id="rId19"/>
    <p:sldId id="316" r:id="rId20"/>
    <p:sldId id="325" r:id="rId21"/>
    <p:sldId id="326" r:id="rId22"/>
    <p:sldId id="317" r:id="rId23"/>
    <p:sldId id="327" r:id="rId24"/>
    <p:sldId id="334" r:id="rId25"/>
    <p:sldId id="328" r:id="rId26"/>
    <p:sldId id="330" r:id="rId27"/>
    <p:sldId id="329" r:id="rId28"/>
    <p:sldId id="331" r:id="rId29"/>
    <p:sldId id="332" r:id="rId30"/>
    <p:sldId id="335" r:id="rId31"/>
    <p:sldId id="313" r:id="rId32"/>
    <p:sldId id="336" r:id="rId33"/>
    <p:sldId id="312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>
        <p:scale>
          <a:sx n="89" d="100"/>
          <a:sy n="89" d="100"/>
        </p:scale>
        <p:origin x="133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BFB3A28-B9A3-7646-7DAB-6BB1CBAD28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E07492-73AC-E184-F25D-C124E1861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26403-9C9E-5F4B-8F70-9B2E2D71688F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960322-4D4E-47E0-8F70-346F5AE746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16A57D-74BA-7511-91C1-951202000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562A4-6E18-1540-87D1-7BA72D21A0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5149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7DEB-3736-3445-A757-C06528385EB5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5343B-5C59-5346-80EA-A81B7A22E2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844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32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9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941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54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90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69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72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34433-FA7D-4D9F-872C-90F02F3B6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FCDD7B-EBA5-9F77-7856-98D0DBF2B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303EB1-96C7-1A33-EBD8-881D5E22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AE9F-4804-C44E-A518-024460936E51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4792D5-9939-C9D1-9595-04BEEBB0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234EDD-A841-41CA-7BA6-C18836E8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61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FCE80-9119-DB3B-D376-B746D597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4CE459-166A-CBCC-A85E-3D753E536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4A16E0-9A1F-42F9-2BFA-92B4F14F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9BFC-96DC-9B48-BA3B-B8CE9AB68EF9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9E78E3-4999-3A41-2B1C-8491FADA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17C808-53F3-759E-B86F-C01383E8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58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37C086-C664-7A20-4CF7-D6BCE83F6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D68F81-455B-06C8-DEB1-5A157D814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B9BAFE-A5D7-3D27-FF8D-6808ACE6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0069-C018-4042-B4BB-9E82FE76817A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DC3137-81D6-BC80-246F-04BB3268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6F727A-1682-8681-F29C-AB41B8FC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20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46501-EE03-A8C8-641A-373D99C4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50267A-128F-EA99-9C44-34926BF46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8B053A-8C45-1DD0-5ECE-8A3D14C8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792B-12C4-FC43-B774-C4E18AE05DA7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6AC5D-2887-B61A-4D7C-CAC87682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15D2E-4F7C-0F25-366E-1DAB5DC8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87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5295C-761B-1D4B-E9CE-4F0ADC75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F853DD-3E34-0E68-9C0E-EB2C8B4EA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8B75EA-F019-EF07-4EB1-F69E9A71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44E9-2A47-B242-B459-4B7E2A477955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89EF64-4BE5-1A45-1644-CA657D86A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261645-ADC8-BB74-C582-70DB510B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86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8796A-4A78-0A21-0524-D4DF9BF7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B22758-E267-74AD-1EB0-E47F29F08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9C475F-1D1B-BD70-F262-CCB036EC9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E32D7F-47B4-C510-AB20-C1FFDC77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2FE-A17C-5C44-94D8-588A572FC480}" type="datetime1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614C89-02B7-678C-9411-3E45BCED3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30924-56A0-E710-18EF-92D3B6C2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06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BB270-EEDE-21B8-557D-B1609CB3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6AF300-08CA-2538-4419-D6995F76C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934879-A40F-B676-7D02-EA513620B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C801DF4-E949-A386-6A93-69F8E1E7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E4E10B-8BDD-9C65-07EA-6662E9CD4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880656-6E86-F623-584A-471170CA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9182F-722D-2B46-A74D-DE4D0D0FB526}" type="datetime1">
              <a:rPr lang="ru-RU" smtClean="0"/>
              <a:t>26.02.2024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D332EB-5E4E-77E3-4C8F-4CBA2302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B2F810-A754-F6D8-2B48-A828C504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4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C1E2F-205D-DD1F-E626-D21D3484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E4AD06-9CE5-8017-025D-475E8FFA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1B2D-30E8-6847-AF34-B4D22A447310}" type="datetime1">
              <a:rPr lang="ru-RU" smtClean="0"/>
              <a:t>26.02.2024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270B6E-19AA-54D8-7E3B-72263BFD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6E67A0-FB6B-4965-9C27-7993BEA1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24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77806F-8C13-C9CE-388C-F7F948E5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68798-02ED-A942-8C60-402E24D81E82}" type="datetime1">
              <a:rPr lang="ru-RU" smtClean="0"/>
              <a:t>26.02.2024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F2BFD8-1371-1EC0-62E0-2422F4B0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458036-E613-FC8B-E87C-FBF66978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44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0141A-9601-6DF7-4F77-12E5A9C0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70EEC0-60D5-2214-2896-8F6DFE9D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937680-7857-2A0E-B671-F3C4C7E74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5A6C07-4BFF-8FFE-2686-9FB858BF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B9E2-CCCA-564C-8456-8BAA257DC8A9}" type="datetime1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D3F7A2-7218-BF3E-3431-90A0EC633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F1E5B8-DF80-7006-AC8A-9A8F5E86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670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CF539-5DCD-02FC-0EFF-2A4C7E35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2890D0-1328-A575-3D69-DB00E45D0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C33F7A-857F-424A-FD1D-989061011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5F5A98-4673-A072-71EA-A37D79D3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2F3D-6D44-D142-A618-310CC256FD9D}" type="datetime1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51EE0A-F0BC-8BA4-A533-E8F0B316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00B596-CDC1-9C1D-6934-BECD3AF9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43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360FE-043A-8F68-8116-DC209A42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DC8309-5E0B-2DA9-FD07-9158E0434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5994D8-DEA2-8860-3821-774792FDC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C8D5C-D587-4147-8175-EFB10D19AF3A}" type="datetime1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73BFC-CDFF-FDC1-240B-DCE194F6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C26D22-15D2-B644-9688-10E90CEE5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06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13" Type="http://schemas.openxmlformats.org/officeDocument/2006/relationships/image" Target="../media/image46.png"/><Relationship Id="rId3" Type="http://schemas.openxmlformats.org/officeDocument/2006/relationships/image" Target="../media/image28.gif"/><Relationship Id="rId7" Type="http://schemas.openxmlformats.org/officeDocument/2006/relationships/image" Target="../media/image32.gif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15" Type="http://schemas.openxmlformats.org/officeDocument/2006/relationships/image" Target="../media/image35.png"/><Relationship Id="rId4" Type="http://schemas.openxmlformats.org/officeDocument/2006/relationships/image" Target="../media/image29.gif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12" Type="http://schemas.openxmlformats.org/officeDocument/2006/relationships/image" Target="../media/image42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34.png"/><Relationship Id="rId5" Type="http://schemas.openxmlformats.org/officeDocument/2006/relationships/image" Target="../media/image38.png"/><Relationship Id="rId15" Type="http://schemas.openxmlformats.org/officeDocument/2006/relationships/image" Target="../media/image35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50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13" Type="http://schemas.openxmlformats.org/officeDocument/2006/relationships/image" Target="../media/image63.png"/><Relationship Id="rId3" Type="http://schemas.openxmlformats.org/officeDocument/2006/relationships/image" Target="../media/image48.gif"/><Relationship Id="rId7" Type="http://schemas.openxmlformats.org/officeDocument/2006/relationships/image" Target="../media/image52.gif"/><Relationship Id="rId12" Type="http://schemas.openxmlformats.org/officeDocument/2006/relationships/image" Target="../media/image620.png"/><Relationship Id="rId2" Type="http://schemas.openxmlformats.org/officeDocument/2006/relationships/image" Target="../media/image530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15" Type="http://schemas.openxmlformats.org/officeDocument/2006/relationships/image" Target="../media/image55.png"/><Relationship Id="rId4" Type="http://schemas.openxmlformats.org/officeDocument/2006/relationships/image" Target="../media/image49.gif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59.png"/><Relationship Id="rId12" Type="http://schemas.openxmlformats.org/officeDocument/2006/relationships/image" Target="../media/image61.png"/><Relationship Id="rId17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54.png"/><Relationship Id="rId4" Type="http://schemas.openxmlformats.org/officeDocument/2006/relationships/image" Target="../media/image56.png"/><Relationship Id="rId9" Type="http://schemas.openxmlformats.org/officeDocument/2006/relationships/image" Target="../media/image69.png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0.png"/><Relationship Id="rId5" Type="http://schemas.openxmlformats.org/officeDocument/2006/relationships/image" Target="../media/image7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800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6.png"/><Relationship Id="rId3" Type="http://schemas.openxmlformats.org/officeDocument/2006/relationships/image" Target="../media/image79.gif"/><Relationship Id="rId7" Type="http://schemas.openxmlformats.org/officeDocument/2006/relationships/image" Target="../media/image12.png"/><Relationship Id="rId12" Type="http://schemas.openxmlformats.org/officeDocument/2006/relationships/image" Target="../media/image85.png"/><Relationship Id="rId2" Type="http://schemas.openxmlformats.org/officeDocument/2006/relationships/image" Target="../media/image78.gif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3.png"/><Relationship Id="rId5" Type="http://schemas.openxmlformats.org/officeDocument/2006/relationships/image" Target="../media/image81.gif"/><Relationship Id="rId15" Type="http://schemas.openxmlformats.org/officeDocument/2006/relationships/image" Target="../media/image88.png"/><Relationship Id="rId10" Type="http://schemas.openxmlformats.org/officeDocument/2006/relationships/image" Target="../media/image82.png"/><Relationship Id="rId4" Type="http://schemas.openxmlformats.org/officeDocument/2006/relationships/image" Target="../media/image80.gif"/><Relationship Id="rId9" Type="http://schemas.openxmlformats.org/officeDocument/2006/relationships/image" Target="../media/image17.png"/><Relationship Id="rId1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6.png"/><Relationship Id="rId3" Type="http://schemas.openxmlformats.org/officeDocument/2006/relationships/image" Target="../media/image90.png"/><Relationship Id="rId7" Type="http://schemas.openxmlformats.org/officeDocument/2006/relationships/image" Target="../media/image12.png"/><Relationship Id="rId12" Type="http://schemas.openxmlformats.org/officeDocument/2006/relationships/image" Target="../media/image85.png"/><Relationship Id="rId2" Type="http://schemas.openxmlformats.org/officeDocument/2006/relationships/image" Target="../media/image89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3.png"/><Relationship Id="rId5" Type="http://schemas.openxmlformats.org/officeDocument/2006/relationships/image" Target="../media/image92.png"/><Relationship Id="rId15" Type="http://schemas.openxmlformats.org/officeDocument/2006/relationships/image" Target="../media/image88.png"/><Relationship Id="rId10" Type="http://schemas.openxmlformats.org/officeDocument/2006/relationships/image" Target="../media/image82.png"/><Relationship Id="rId4" Type="http://schemas.openxmlformats.org/officeDocument/2006/relationships/image" Target="../media/image91.png"/><Relationship Id="rId9" Type="http://schemas.openxmlformats.org/officeDocument/2006/relationships/image" Target="../media/image17.png"/><Relationship Id="rId1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gif"/><Relationship Id="rId13" Type="http://schemas.openxmlformats.org/officeDocument/2006/relationships/image" Target="../media/image99.png"/><Relationship Id="rId3" Type="http://schemas.openxmlformats.org/officeDocument/2006/relationships/image" Target="../media/image101.png"/><Relationship Id="rId7" Type="http://schemas.openxmlformats.org/officeDocument/2006/relationships/image" Target="../media/image93.gif"/><Relationship Id="rId12" Type="http://schemas.openxmlformats.org/officeDocument/2006/relationships/image" Target="../media/image9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97.gif"/><Relationship Id="rId5" Type="http://schemas.openxmlformats.org/officeDocument/2006/relationships/image" Target="../media/image102.png"/><Relationship Id="rId15" Type="http://schemas.openxmlformats.org/officeDocument/2006/relationships/image" Target="../media/image1.jpeg"/><Relationship Id="rId10" Type="http://schemas.openxmlformats.org/officeDocument/2006/relationships/image" Target="../media/image96.gif"/><Relationship Id="rId9" Type="http://schemas.openxmlformats.org/officeDocument/2006/relationships/image" Target="../media/image95.gif"/><Relationship Id="rId1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3" Type="http://schemas.openxmlformats.org/officeDocument/2006/relationships/image" Target="../media/image112.png"/><Relationship Id="rId7" Type="http://schemas.openxmlformats.org/officeDocument/2006/relationships/image" Target="../media/image107.png"/><Relationship Id="rId12" Type="http://schemas.openxmlformats.org/officeDocument/2006/relationships/image" Target="../media/image109.png"/><Relationship Id="rId17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08.png"/><Relationship Id="rId5" Type="http://schemas.openxmlformats.org/officeDocument/2006/relationships/image" Target="../media/image105.png"/><Relationship Id="rId15" Type="http://schemas.openxmlformats.org/officeDocument/2006/relationships/image" Target="../media/image111.png"/><Relationship Id="rId10" Type="http://schemas.openxmlformats.org/officeDocument/2006/relationships/image" Target="../media/image50.png"/><Relationship Id="rId4" Type="http://schemas.openxmlformats.org/officeDocument/2006/relationships/image" Target="../media/image104.png"/><Relationship Id="rId9" Type="http://schemas.openxmlformats.org/officeDocument/2006/relationships/image" Target="../media/image114.png"/><Relationship Id="rId1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gif"/><Relationship Id="rId13" Type="http://schemas.openxmlformats.org/officeDocument/2006/relationships/image" Target="../media/image118.png"/><Relationship Id="rId3" Type="http://schemas.openxmlformats.org/officeDocument/2006/relationships/image" Target="../media/image121.png"/><Relationship Id="rId7" Type="http://schemas.openxmlformats.org/officeDocument/2006/relationships/image" Target="../media/image112.gif"/><Relationship Id="rId12" Type="http://schemas.openxmlformats.org/officeDocument/2006/relationships/image" Target="../media/image1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16.gif"/><Relationship Id="rId5" Type="http://schemas.openxmlformats.org/officeDocument/2006/relationships/image" Target="../media/image710.png"/><Relationship Id="rId15" Type="http://schemas.openxmlformats.org/officeDocument/2006/relationships/image" Target="../media/image1.jpeg"/><Relationship Id="rId10" Type="http://schemas.openxmlformats.org/officeDocument/2006/relationships/image" Target="../media/image115.gif"/><Relationship Id="rId9" Type="http://schemas.openxmlformats.org/officeDocument/2006/relationships/image" Target="../media/image114.gif"/><Relationship Id="rId1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3" Type="http://schemas.openxmlformats.org/officeDocument/2006/relationships/image" Target="../media/image131.png"/><Relationship Id="rId7" Type="http://schemas.openxmlformats.org/officeDocument/2006/relationships/image" Target="../media/image125.png"/><Relationship Id="rId12" Type="http://schemas.openxmlformats.org/officeDocument/2006/relationships/image" Target="../media/image126.png"/><Relationship Id="rId17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19.png"/><Relationship Id="rId5" Type="http://schemas.openxmlformats.org/officeDocument/2006/relationships/image" Target="../media/image123.png"/><Relationship Id="rId15" Type="http://schemas.openxmlformats.org/officeDocument/2006/relationships/image" Target="../media/image129.png"/><Relationship Id="rId10" Type="http://schemas.openxmlformats.org/officeDocument/2006/relationships/image" Target="../media/image72.png"/><Relationship Id="rId4" Type="http://schemas.openxmlformats.org/officeDocument/2006/relationships/image" Target="../media/image120.png"/><Relationship Id="rId9" Type="http://schemas.openxmlformats.org/officeDocument/2006/relationships/image" Target="../media/image69.png"/><Relationship Id="rId1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nd.web.cern.ch/" TargetMode="External"/><Relationship Id="rId2" Type="http://schemas.openxmlformats.org/officeDocument/2006/relationships/hyperlink" Target="https://mad.web.cern.ch/mad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4.gif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gif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.png"/><Relationship Id="rId5" Type="http://schemas.openxmlformats.org/officeDocument/2006/relationships/image" Target="../media/image6.gif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5.gif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5" Type="http://schemas.openxmlformats.org/officeDocument/2006/relationships/image" Target="../media/image1.jpe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4156" y="1986644"/>
            <a:ext cx="12179998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Прохождение критической энергии </a:t>
            </a:r>
            <a:endParaRPr lang="en-US" sz="2800" kern="1400" spc="-5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протонном синхротроне У-70 в гармоническом ВЧ</a:t>
            </a: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425" y="3909219"/>
            <a:ext cx="2159208" cy="211824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68442" y="3217728"/>
            <a:ext cx="6614800" cy="2839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 lnSpcReduction="10000"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1,2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Со-авторы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Сеничев Ю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1,2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Аксентьев А.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1,2,3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, </a:t>
            </a:r>
            <a:endParaRPr lang="en-US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Мельников А.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1,2,4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Калинин В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400" dirty="0">
                <a:effectLst/>
              </a:rPr>
              <a:t> </a:t>
            </a:r>
            <a:endParaRPr lang="ru-RU" sz="1800" baseline="30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ядерных исследований Российской академии наук, Москва</a:t>
            </a: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физико-технический институт, Долгопрудный</a:t>
            </a: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инженерно-физический институт, Москва</a:t>
            </a: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6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теоретической физики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Черноголовка</a:t>
            </a: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физики высоких энергий, Протвино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Москва, 29 марта 202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4 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г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-28313" y="3045848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24" name="タイトル 1">
            <a:extLst>
              <a:ext uri="{FF2B5EF4-FFF2-40B4-BE49-F238E27FC236}">
                <a16:creationId xmlns:a16="http://schemas.microsoft.com/office/drawing/2014/main" id="{526943B0-D337-859D-7909-551B328C24BA}"/>
              </a:ext>
            </a:extLst>
          </p:cNvPr>
          <p:cNvSpPr txBox="1"/>
          <p:nvPr/>
        </p:nvSpPr>
        <p:spPr>
          <a:xfrm>
            <a:off x="0" y="255424"/>
            <a:ext cx="12179999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IX </a:t>
            </a:r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Международная конференция 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«Лазерные, плазменные исследования и технологии» ЛаПлаз-2024</a:t>
            </a:r>
          </a:p>
        </p:txBody>
      </p:sp>
      <p:sp useBgFill="1">
        <p:nvSpPr>
          <p:cNvPr id="30" name="タイトル 1">
            <a:extLst>
              <a:ext uri="{FF2B5EF4-FFF2-40B4-BE49-F238E27FC236}">
                <a16:creationId xmlns:a16="http://schemas.microsoft.com/office/drawing/2014/main" id="{4F19988B-B7B2-A003-C633-A6DB4D52D663}"/>
              </a:ext>
            </a:extLst>
          </p:cNvPr>
          <p:cNvSpPr txBox="1"/>
          <p:nvPr/>
        </p:nvSpPr>
        <p:spPr>
          <a:xfrm>
            <a:off x="0" y="1163077"/>
            <a:ext cx="12179998" cy="431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400" dirty="0">
                <a:solidFill>
                  <a:schemeClr val="tx1"/>
                </a:solidFill>
                <a:latin typeface="+mn-lt"/>
              </a:rPr>
              <a:t>Секция "Ускорители заряженных частиц и радиационные технологи"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1906364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F5107807-17AF-DA9D-BF79-CDB606C7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4" y="3720201"/>
            <a:ext cx="2368525" cy="236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43">
            <a:extLst>
              <a:ext uri="{FF2B5EF4-FFF2-40B4-BE49-F238E27FC236}">
                <a16:creationId xmlns:a16="http://schemas.microsoft.com/office/drawing/2014/main" id="{6C702615-F608-2541-F558-4ABE35ECFA8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88ae095048.jpg" descr="88ae095048.jpg">
            <a:extLst>
              <a:ext uri="{FF2B5EF4-FFF2-40B4-BE49-F238E27FC236}">
                <a16:creationId xmlns:a16="http://schemas.microsoft.com/office/drawing/2014/main" id="{2F135391-E90B-5069-4BC4-A5339924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Дата 39">
            <a:extLst>
              <a:ext uri="{FF2B5EF4-FFF2-40B4-BE49-F238E27FC236}">
                <a16:creationId xmlns:a16="http://schemas.microsoft.com/office/drawing/2014/main" id="{51527CC8-A618-1621-04DC-48BA8357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42" name="Номер слайда 41">
            <a:extLst>
              <a:ext uri="{FF2B5EF4-FFF2-40B4-BE49-F238E27FC236}">
                <a16:creationId xmlns:a16="http://schemas.microsoft.com/office/drawing/2014/main" id="{8F2C7454-3B4D-4198-614C-F03EDD9F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</a:t>
            </a:fld>
            <a:endParaRPr lang="ru-RU" dirty="0"/>
          </a:p>
        </p:txBody>
      </p:sp>
      <p:sp>
        <p:nvSpPr>
          <p:cNvPr id="43" name="Нижний колонтитул 42">
            <a:extLst>
              <a:ext uri="{FF2B5EF4-FFF2-40B4-BE49-F238E27FC236}">
                <a16:creationId xmlns:a16="http://schemas.microsoft.com/office/drawing/2014/main" id="{60CAC4AE-123D-C90C-976E-3BE45661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833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Продольное согласование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13FAC-7359-1803-5430-93C1729C1A42}"/>
                  </a:ext>
                </a:extLst>
              </p:cNvPr>
              <p:cNvSpPr txBox="1"/>
              <p:nvPr/>
            </p:nvSpPr>
            <p:spPr>
              <a:xfrm>
                <a:off x="839129" y="1752527"/>
                <a:ext cx="3310840" cy="752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sSubSup>
                        <m:sSub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rms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13FAC-7359-1803-5430-93C1729C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29" y="1752527"/>
                <a:ext cx="3310840" cy="752065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7ACD8BB-2646-DCF5-ECD4-1B139331A0AA}"/>
              </a:ext>
            </a:extLst>
          </p:cNvPr>
          <p:cNvSpPr txBox="1"/>
          <p:nvPr/>
        </p:nvSpPr>
        <p:spPr>
          <a:xfrm>
            <a:off x="839129" y="1108256"/>
            <a:ext cx="239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Критерий Кейл-Шнель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C8F738C-E241-3B76-14AD-9FCAD9AC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842" y="1664885"/>
            <a:ext cx="4267200" cy="4483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117AC7-86FF-9DA1-3BF4-7C829D64F9C2}"/>
              </a:ext>
            </a:extLst>
          </p:cNvPr>
          <p:cNvSpPr txBox="1"/>
          <p:nvPr/>
        </p:nvSpPr>
        <p:spPr>
          <a:xfrm>
            <a:off x="6075842" y="1108256"/>
            <a:ext cx="179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Предельный ток</a:t>
            </a:r>
          </a:p>
        </p:txBody>
      </p: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8B6FA121-905E-8010-850C-3C8FEB6080B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385CD7AC-6979-A025-91D6-86D523330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Дата 39">
            <a:extLst>
              <a:ext uri="{FF2B5EF4-FFF2-40B4-BE49-F238E27FC236}">
                <a16:creationId xmlns:a16="http://schemas.microsoft.com/office/drawing/2014/main" id="{89A53569-DB9F-53B2-4A6E-7010223D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4" name="Номер слайда 41">
            <a:extLst>
              <a:ext uri="{FF2B5EF4-FFF2-40B4-BE49-F238E27FC236}">
                <a16:creationId xmlns:a16="http://schemas.microsoft.com/office/drawing/2014/main" id="{71BDB043-03A7-A978-9420-65A21DCC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10</a:t>
            </a:fld>
            <a:endParaRPr lang="ru-RU" dirty="0"/>
          </a:p>
        </p:txBody>
      </p:sp>
      <p:sp>
        <p:nvSpPr>
          <p:cNvPr id="16" name="Нижний колонтитул 42">
            <a:extLst>
              <a:ext uri="{FF2B5EF4-FFF2-40B4-BE49-F238E27FC236}">
                <a16:creationId xmlns:a16="http://schemas.microsoft.com/office/drawing/2014/main" id="{94E9706D-4B5F-9ECD-D070-1A9AED94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116652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2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5BD59-FA25-3E6C-6F98-E40A84B2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3660"/>
            <a:ext cx="2818182" cy="223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4802AB-1118-D61D-BFC1-4E90B3E68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4" y="943145"/>
            <a:ext cx="3124200" cy="3175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4ED913-7907-B3F8-EEDA-405809035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093" y="4123660"/>
            <a:ext cx="2983958" cy="223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027032E-98FB-529F-FC6A-548810CDA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381" y="4123660"/>
            <a:ext cx="2983957" cy="2232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FA8324-F299-6533-3DE5-50EB999EF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120060"/>
            <a:ext cx="2827273" cy="22392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0D12D92-442B-9945-DB1F-350EE9CBF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941712"/>
            <a:ext cx="31242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12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6DACC-DF88-ED98-CA47-BE64ECA4B9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5881" y="1856023"/>
            <a:ext cx="2612170" cy="20316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AAD2CD-1BF6-AF75-E553-2828C3BC78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0970" y="1856022"/>
            <a:ext cx="2664247" cy="2033241"/>
          </a:xfrm>
          <a:prstGeom prst="rect">
            <a:avLst/>
          </a:prstGeom>
        </p:spPr>
      </p:pic>
      <p:sp>
        <p:nvSpPr>
          <p:cNvPr id="17" name="正方形/長方形 43">
            <a:extLst>
              <a:ext uri="{FF2B5EF4-FFF2-40B4-BE49-F238E27FC236}">
                <a16:creationId xmlns:a16="http://schemas.microsoft.com/office/drawing/2014/main" id="{CB77931D-4983-A1F0-6F68-C683D4971F25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892678E7-E8EF-7786-025D-5EC670E44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Дата 39">
            <a:extLst>
              <a:ext uri="{FF2B5EF4-FFF2-40B4-BE49-F238E27FC236}">
                <a16:creationId xmlns:a16="http://schemas.microsoft.com/office/drawing/2014/main" id="{D23190B5-8FBD-CA92-7185-3C064637C2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0" name="Номер слайда 41">
            <a:extLst>
              <a:ext uri="{FF2B5EF4-FFF2-40B4-BE49-F238E27FC236}">
                <a16:creationId xmlns:a16="http://schemas.microsoft.com/office/drawing/2014/main" id="{6429C3A1-D6C2-337D-60FF-359992E9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11</a:t>
            </a:fld>
            <a:endParaRPr lang="ru-RU" dirty="0"/>
          </a:p>
        </p:txBody>
      </p:sp>
      <p:sp>
        <p:nvSpPr>
          <p:cNvPr id="21" name="Нижний колонтитул 42">
            <a:extLst>
              <a:ext uri="{FF2B5EF4-FFF2-40B4-BE49-F238E27FC236}">
                <a16:creationId xmlns:a16="http://schemas.microsoft.com/office/drawing/2014/main" id="{56913CD5-4C7B-CB86-4BC8-84BA102E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259866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71B9F052-F6E1-E900-76BC-0812B7FED93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71B9F052-F6E1-E900-76BC-0812B7FE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529CBF-84AA-5E02-D474-7679D7BC1B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988882"/>
            <a:ext cx="2628000" cy="265596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C625F2-981B-7CD3-2CA8-CE173B5CD4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" y="3692767"/>
            <a:ext cx="2628000" cy="26655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2FAC95-1960-5A9A-40DE-643B4ABAC1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70" y="3692767"/>
            <a:ext cx="2628000" cy="26655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88BC67-6E42-2ED5-2118-6AA3EA6AA3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70" y="988882"/>
            <a:ext cx="2628000" cy="2666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7C5020-56A4-80DB-82F1-9179300DD418}"/>
                  </a:ext>
                </a:extLst>
              </p:cNvPr>
              <p:cNvSpPr txBox="1"/>
              <p:nvPr/>
            </p:nvSpPr>
            <p:spPr>
              <a:xfrm>
                <a:off x="3217944" y="934258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7C5020-56A4-80DB-82F1-9179300D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44" y="934258"/>
                <a:ext cx="2460139" cy="738664"/>
              </a:xfrm>
              <a:prstGeom prst="rect">
                <a:avLst/>
              </a:prstGeom>
              <a:blipFill>
                <a:blip r:embed="rId8"/>
                <a:stretch>
                  <a:fillRect l="-515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FB9DFD-7F91-DA75-38F6-324B8911DEEE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FB9DFD-7F91-DA75-38F6-324B8911D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AC7BBFD-5F37-A6C9-2128-FA687D93E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8756" y="4935409"/>
            <a:ext cx="1908000" cy="142917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CC7FCE3-FABF-8053-3BDA-555CF5077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8415" y="1729089"/>
            <a:ext cx="1908000" cy="1484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9A95B96-2556-7335-1EF8-F4F57484EE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8756" y="3311205"/>
            <a:ext cx="1908000" cy="1484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809D3C4-6AED-9C1A-6D91-817FEDFBBD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7983" y="4932342"/>
            <a:ext cx="1908000" cy="143648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0F6820E-0FF7-C029-2C97-5E69F0CE5C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7983" y="3306850"/>
            <a:ext cx="1908000" cy="1484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E46CF7B-7BB8-B463-12FC-3FAC100451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7983" y="1673529"/>
            <a:ext cx="1908000" cy="1456105"/>
          </a:xfrm>
          <a:prstGeom prst="rect">
            <a:avLst/>
          </a:prstGeom>
        </p:spPr>
      </p:pic>
      <p:sp>
        <p:nvSpPr>
          <p:cNvPr id="12" name="正方形/長方形 43">
            <a:extLst>
              <a:ext uri="{FF2B5EF4-FFF2-40B4-BE49-F238E27FC236}">
                <a16:creationId xmlns:a16="http://schemas.microsoft.com/office/drawing/2014/main" id="{9D2B30D1-07A8-3361-6780-37F10B5AD073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6B6EE20B-EFC9-E638-D4D9-508E703481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Дата 39">
            <a:extLst>
              <a:ext uri="{FF2B5EF4-FFF2-40B4-BE49-F238E27FC236}">
                <a16:creationId xmlns:a16="http://schemas.microsoft.com/office/drawing/2014/main" id="{51731257-3ED0-29F9-21CE-6B512F89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2" name="Номер слайда 41">
            <a:extLst>
              <a:ext uri="{FF2B5EF4-FFF2-40B4-BE49-F238E27FC236}">
                <a16:creationId xmlns:a16="http://schemas.microsoft.com/office/drawing/2014/main" id="{33E6EEC1-EA7F-3E15-45D2-407BAE74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12</a:t>
            </a:fld>
            <a:endParaRPr lang="ru-RU" dirty="0"/>
          </a:p>
        </p:txBody>
      </p:sp>
      <p:sp>
        <p:nvSpPr>
          <p:cNvPr id="24" name="Нижний колонтитул 42">
            <a:extLst>
              <a:ext uri="{FF2B5EF4-FFF2-40B4-BE49-F238E27FC236}">
                <a16:creationId xmlns:a16="http://schemas.microsoft.com/office/drawing/2014/main" id="{6CD5625D-AB26-73C2-6C9E-907C85A09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8401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2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E070CE-AB38-B54A-3750-C207A97F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4150114"/>
            <a:ext cx="2818182" cy="2232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DC3A5B-37F0-E059-3A12-DE210541E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" y="937895"/>
            <a:ext cx="3124200" cy="3175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A43375-7AE8-641C-9D12-37E810618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073" y="4150114"/>
            <a:ext cx="2983957" cy="223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4C50F77-29AC-2BCB-9DD5-326F5B21E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840" y="4146348"/>
            <a:ext cx="2983957" cy="2232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BB34D7-4A0B-AF98-70A7-00CCDEA2F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344" y="4146348"/>
            <a:ext cx="2818182" cy="223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0550877-9A4B-AFF5-F1BE-CAA1B17E1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998" y="937895"/>
            <a:ext cx="31242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F7CF53-1D72-DF46-29FD-29CE16073240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F7CF53-1D72-DF46-29FD-29CE16073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12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1EF06C-90E2-9583-6781-0C203BA1F4EF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1EF06C-90E2-9583-6781-0C203BA1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6D7403-A033-43F0-3353-88738975BB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23674" y="1864022"/>
            <a:ext cx="2772000" cy="21154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40B7A3-A985-B84A-61FE-30C1856B99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6522" y="1792085"/>
            <a:ext cx="2772000" cy="2156000"/>
          </a:xfrm>
          <a:prstGeom prst="rect">
            <a:avLst/>
          </a:prstGeom>
        </p:spPr>
      </p:pic>
      <p:sp>
        <p:nvSpPr>
          <p:cNvPr id="17" name="正方形/長方形 43">
            <a:extLst>
              <a:ext uri="{FF2B5EF4-FFF2-40B4-BE49-F238E27FC236}">
                <a16:creationId xmlns:a16="http://schemas.microsoft.com/office/drawing/2014/main" id="{44E9BEEF-C403-2BD1-4DEA-E0DFEA455202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B1F1AFA7-2B3B-8344-01A6-1D854872E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Дата 39">
            <a:extLst>
              <a:ext uri="{FF2B5EF4-FFF2-40B4-BE49-F238E27FC236}">
                <a16:creationId xmlns:a16="http://schemas.microsoft.com/office/drawing/2014/main" id="{1314D102-08F4-3E65-41C8-2B2E1A69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2" name="Номер слайда 41">
            <a:extLst>
              <a:ext uri="{FF2B5EF4-FFF2-40B4-BE49-F238E27FC236}">
                <a16:creationId xmlns:a16="http://schemas.microsoft.com/office/drawing/2014/main" id="{E954692C-E928-19C4-EC78-249DC269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13</a:t>
            </a:fld>
            <a:endParaRPr lang="ru-RU" dirty="0"/>
          </a:p>
        </p:txBody>
      </p:sp>
      <p:sp>
        <p:nvSpPr>
          <p:cNvPr id="24" name="Нижний колонтитул 42">
            <a:extLst>
              <a:ext uri="{FF2B5EF4-FFF2-40B4-BE49-F238E27FC236}">
                <a16:creationId xmlns:a16="http://schemas.microsoft.com/office/drawing/2014/main" id="{1867C186-3D11-4637-B954-CBD787B9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83754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FDFDF9-1D18-ACA5-2959-66CB114C26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995677"/>
            <a:ext cx="2628000" cy="26655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8B6991-A28A-5948-3BC0-48F26850EE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" y="3719947"/>
            <a:ext cx="2628000" cy="26655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5D4FE24-7BF7-0F6B-CAD4-0B69A98E4C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9" y="3719579"/>
            <a:ext cx="2628000" cy="26662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FDAA6A-0F7C-B53C-E991-19C125DFFF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9" y="987621"/>
            <a:ext cx="2628000" cy="2665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063661-D368-9F46-1BF2-E43A51E89E5A}"/>
                  </a:ext>
                </a:extLst>
              </p:cNvPr>
              <p:cNvSpPr txBox="1"/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063661-D368-9F46-1BF2-E43A51E89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43E1499-5CCA-6CF5-F61B-DC7AE3D36D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0242" y="1769669"/>
            <a:ext cx="1908000" cy="145610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BCFE23-9F85-B0E6-EE4E-86E103E92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242" y="3358416"/>
            <a:ext cx="1908000" cy="1484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3A6D6A4-B900-57C6-D030-E373D216AE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3756" y="4928677"/>
            <a:ext cx="1908000" cy="1429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B6AE00-B937-FDEE-3883-0A07362342E3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B6AE00-B937-FDEE-3883-0A073623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74E949D-77A4-EBB9-699E-A45C16AC15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1595" y="4922393"/>
            <a:ext cx="1908000" cy="144744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7DABBAF-8641-265D-A94B-9F68AE6AD7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7983" y="3352707"/>
            <a:ext cx="1908000" cy="1484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6B10BA2-4A1C-F283-10AD-584D0F1493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1595" y="1755721"/>
            <a:ext cx="1908000" cy="1484000"/>
          </a:xfrm>
          <a:prstGeom prst="rect">
            <a:avLst/>
          </a:prstGeom>
        </p:spPr>
      </p:pic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2F9EEDD7-853F-5CEF-8192-F9603860C08E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68F3C5F9-0FD9-929A-C4B8-810E10ED47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Дата 39">
            <a:extLst>
              <a:ext uri="{FF2B5EF4-FFF2-40B4-BE49-F238E27FC236}">
                <a16:creationId xmlns:a16="http://schemas.microsoft.com/office/drawing/2014/main" id="{4BDC685F-FFBE-A4D1-A34A-930CB17C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0" name="Номер слайда 41">
            <a:extLst>
              <a:ext uri="{FF2B5EF4-FFF2-40B4-BE49-F238E27FC236}">
                <a16:creationId xmlns:a16="http://schemas.microsoft.com/office/drawing/2014/main" id="{42865399-28B6-AA93-6E19-B6BFA766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14</a:t>
            </a:fld>
            <a:endParaRPr lang="ru-RU" dirty="0"/>
          </a:p>
        </p:txBody>
      </p:sp>
      <p:sp>
        <p:nvSpPr>
          <p:cNvPr id="22" name="Нижний колонтитул 42">
            <a:extLst>
              <a:ext uri="{FF2B5EF4-FFF2-40B4-BE49-F238E27FC236}">
                <a16:creationId xmlns:a16="http://schemas.microsoft.com/office/drawing/2014/main" id="{ABA00AF7-F812-7FCF-290A-E1C882C3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078933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Моделирование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||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прохождения критической энергии без скачка</a:t>
            </a:r>
            <a:endParaRPr lang="en-US" sz="32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9D8ECC7E-85E6-EE4F-E269-972D85DA5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703038"/>
                  </p:ext>
                </p:extLst>
              </p:nvPr>
            </p:nvGraphicFramePr>
            <p:xfrm>
              <a:off x="2709143" y="1214260"/>
              <a:ext cx="6773714" cy="485034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806158">
                      <a:extLst>
                        <a:ext uri="{9D8B030D-6E8A-4147-A177-3AD203B41FA5}">
                          <a16:colId xmlns:a16="http://schemas.microsoft.com/office/drawing/2014/main" val="1424754346"/>
                        </a:ext>
                      </a:extLst>
                    </a:gridCol>
                    <a:gridCol w="1342011">
                      <a:extLst>
                        <a:ext uri="{9D8B030D-6E8A-4147-A177-3AD203B41FA5}">
                          <a16:colId xmlns:a16="http://schemas.microsoft.com/office/drawing/2014/main" val="323046114"/>
                        </a:ext>
                      </a:extLst>
                    </a:gridCol>
                    <a:gridCol w="2625545">
                      <a:extLst>
                        <a:ext uri="{9D8B030D-6E8A-4147-A177-3AD203B41FA5}">
                          <a16:colId xmlns:a16="http://schemas.microsoft.com/office/drawing/2014/main" val="174984893"/>
                        </a:ext>
                      </a:extLst>
                    </a:gridCol>
                  </a:tblGrid>
                  <a:tr h="485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Параметры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6443082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Квадрупольные колебания после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544017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65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Присутствует слабое влияние нелинейности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473125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99.65%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сгустка после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71450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сгустка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4620016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Существенное сжатие + раскачка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40917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Увеличенная амплитуда квадрупольных колебаний + раскачка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74693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9D8ECC7E-85E6-EE4F-E269-972D85DA5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703038"/>
                  </p:ext>
                </p:extLst>
              </p:nvPr>
            </p:nvGraphicFramePr>
            <p:xfrm>
              <a:off x="2709143" y="1214260"/>
              <a:ext cx="6773714" cy="485034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806158">
                      <a:extLst>
                        <a:ext uri="{9D8B030D-6E8A-4147-A177-3AD203B41FA5}">
                          <a16:colId xmlns:a16="http://schemas.microsoft.com/office/drawing/2014/main" val="1424754346"/>
                        </a:ext>
                      </a:extLst>
                    </a:gridCol>
                    <a:gridCol w="1342011">
                      <a:extLst>
                        <a:ext uri="{9D8B030D-6E8A-4147-A177-3AD203B41FA5}">
                          <a16:colId xmlns:a16="http://schemas.microsoft.com/office/drawing/2014/main" val="323046114"/>
                        </a:ext>
                      </a:extLst>
                    </a:gridCol>
                    <a:gridCol w="2625545">
                      <a:extLst>
                        <a:ext uri="{9D8B030D-6E8A-4147-A177-3AD203B41FA5}">
                          <a16:colId xmlns:a16="http://schemas.microsoft.com/office/drawing/2014/main" val="174984893"/>
                        </a:ext>
                      </a:extLst>
                    </a:gridCol>
                  </a:tblGrid>
                  <a:tr h="485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Параметры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6443082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68966" r="-142081" b="-5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54" t="-68966" r="-483" b="-5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44017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171930" r="-142081" b="-4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65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Присутствует слабое влияние нелинейности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473125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267241" r="-142081" b="-3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99.65%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54" t="-267241" r="-483" b="-3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71450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373684" r="-142081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54" t="-373684" r="-483" b="-2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4620016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465517" r="-142081" b="-1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54" t="-465517" r="-483" b="-11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40917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575439" r="-142081" b="-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54" t="-575439" r="-483" b="-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74693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1F586631-7BDE-D6F3-D430-AAB03806C94A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9E533412-6321-2691-C540-159B51F9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Дата 39">
            <a:extLst>
              <a:ext uri="{FF2B5EF4-FFF2-40B4-BE49-F238E27FC236}">
                <a16:creationId xmlns:a16="http://schemas.microsoft.com/office/drawing/2014/main" id="{9A81C11F-D91D-2417-2543-EFED021B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4" name="Номер слайда 41">
            <a:extLst>
              <a:ext uri="{FF2B5EF4-FFF2-40B4-BE49-F238E27FC236}">
                <a16:creationId xmlns:a16="http://schemas.microsoft.com/office/drawing/2014/main" id="{B20BE195-1C5F-DEF5-15A6-A119AAC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15</a:t>
            </a:fld>
            <a:endParaRPr lang="ru-RU" dirty="0"/>
          </a:p>
        </p:txBody>
      </p:sp>
      <p:sp>
        <p:nvSpPr>
          <p:cNvPr id="16" name="Нижний колонтитул 42">
            <a:extLst>
              <a:ext uri="{FF2B5EF4-FFF2-40B4-BE49-F238E27FC236}">
                <a16:creationId xmlns:a16="http://schemas.microsoft.com/office/drawing/2014/main" id="{24E793A2-CDEF-2117-BF5D-B9760D498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492681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800" dirty="0">
                <a:latin typeface="+mn-lt"/>
              </a:rPr>
              <a:t>Прохождение скачком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E5C40751-F68E-CB98-5ADF-ED52AB81BF76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D020833A-93F7-E2BB-BE17-4A0E05C3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Дата 39">
            <a:extLst>
              <a:ext uri="{FF2B5EF4-FFF2-40B4-BE49-F238E27FC236}">
                <a16:creationId xmlns:a16="http://schemas.microsoft.com/office/drawing/2014/main" id="{30090D1B-FA8C-5AF2-ED11-42B06892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4" name="Номер слайда 41">
            <a:extLst>
              <a:ext uri="{FF2B5EF4-FFF2-40B4-BE49-F238E27FC236}">
                <a16:creationId xmlns:a16="http://schemas.microsoft.com/office/drawing/2014/main" id="{0E7E40D8-6B1C-2C80-09A5-14190490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16</a:t>
            </a:fld>
            <a:endParaRPr lang="ru-RU" dirty="0"/>
          </a:p>
        </p:txBody>
      </p:sp>
      <p:sp>
        <p:nvSpPr>
          <p:cNvPr id="16" name="Нижний колонтитул 42">
            <a:extLst>
              <a:ext uri="{FF2B5EF4-FFF2-40B4-BE49-F238E27FC236}">
                <a16:creationId xmlns:a16="http://schemas.microsoft.com/office/drawing/2014/main" id="{71E5FA01-E4A7-AA86-D5E0-302C4B8E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4810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Скачок критической энергии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473A7C-0A8D-91BC-FF6B-EDC3FF00F4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25" y="3038284"/>
            <a:ext cx="4192022" cy="31586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3FA30B-EC25-5BBA-A3B2-AE7E47644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8279"/>
            <a:ext cx="4172032" cy="3158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1B44D-9017-00A4-E235-D9DFACCBA429}"/>
                  </a:ext>
                </a:extLst>
              </p:cNvPr>
              <p:cNvSpPr txBox="1"/>
              <p:nvPr/>
            </p:nvSpPr>
            <p:spPr>
              <a:xfrm>
                <a:off x="572545" y="1120933"/>
                <a:ext cx="6172510" cy="1664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Скачок критической энергии применяется для увеличения темпа пересечения критической энергии пучком, при этом сам темп ускорения не меняется. Это достигается изменением параметров ускорителя, при котором изменяется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𝑡𝑟</m:t>
                                </m:r>
                              </m:sub>
                            </m:sSub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1B44D-9017-00A4-E235-D9DFACCBA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5" y="1120933"/>
                <a:ext cx="6172510" cy="1664495"/>
              </a:xfrm>
              <a:prstGeom prst="rect">
                <a:avLst/>
              </a:prstGeom>
              <a:blipFill>
                <a:blip r:embed="rId5"/>
                <a:stretch>
                  <a:fillRect l="-823" r="-1029" b="-37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FEA7974D-49CC-3AEA-E419-8A48F1011EA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3188" y="1153527"/>
              <a:ext cx="4436267" cy="13963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235835">
                      <a:extLst>
                        <a:ext uri="{9D8B030D-6E8A-4147-A177-3AD203B41FA5}">
                          <a16:colId xmlns:a16="http://schemas.microsoft.com/office/drawing/2014/main" val="3975305492"/>
                        </a:ext>
                      </a:extLst>
                    </a:gridCol>
                    <a:gridCol w="1200432">
                      <a:extLst>
                        <a:ext uri="{9D8B030D-6E8A-4147-A177-3AD203B41FA5}">
                          <a16:colId xmlns:a16="http://schemas.microsoft.com/office/drawing/2014/main" val="2248234215"/>
                        </a:ext>
                      </a:extLst>
                    </a:gridCol>
                  </a:tblGrid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Скачок критической энергии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.9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8111982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Скачок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1.924×</m:t>
                                </m:r>
                                <m:sSup>
                                  <m:sSup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9734446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Длительность переднего фронта, 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0247389"/>
                      </a:ext>
                    </a:extLst>
                  </a:tr>
                  <a:tr h="3330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заднего фронта</a:t>
                          </a: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4983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FEA7974D-49CC-3AEA-E419-8A48F1011E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189250"/>
                  </p:ext>
                </p:extLst>
              </p:nvPr>
            </p:nvGraphicFramePr>
            <p:xfrm>
              <a:off x="7183188" y="1153527"/>
              <a:ext cx="4436267" cy="13963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235835">
                      <a:extLst>
                        <a:ext uri="{9D8B030D-6E8A-4147-A177-3AD203B41FA5}">
                          <a16:colId xmlns:a16="http://schemas.microsoft.com/office/drawing/2014/main" val="3975305492"/>
                        </a:ext>
                      </a:extLst>
                    </a:gridCol>
                    <a:gridCol w="1200432">
                      <a:extLst>
                        <a:ext uri="{9D8B030D-6E8A-4147-A177-3AD203B41FA5}">
                          <a16:colId xmlns:a16="http://schemas.microsoft.com/office/drawing/2014/main" val="2248234215"/>
                        </a:ext>
                      </a:extLst>
                    </a:gridCol>
                  </a:tblGrid>
                  <a:tr h="35442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2" t="-10714" r="-38039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.9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8111982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2" t="-110714" r="-38039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69474" t="-110714" r="-2105" b="-2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9734446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Длительность переднего фронта, 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0247389"/>
                      </a:ext>
                    </a:extLst>
                  </a:tr>
                  <a:tr h="3330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заднего фронта</a:t>
                          </a: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4983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C4F3837B-D106-660B-6555-DD1F0B86E13C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9A23E9D3-4B67-5469-0D8E-98A9C4C00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EEC994CF-FA67-5E1E-19D4-CCFCFA39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9" name="Номер слайда 41">
            <a:extLst>
              <a:ext uri="{FF2B5EF4-FFF2-40B4-BE49-F238E27FC236}">
                <a16:creationId xmlns:a16="http://schemas.microsoft.com/office/drawing/2014/main" id="{311B506B-F48F-7376-9C13-04524F3F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17</a:t>
            </a:fld>
            <a:endParaRPr lang="ru-RU" dirty="0"/>
          </a:p>
        </p:txBody>
      </p:sp>
      <p:sp>
        <p:nvSpPr>
          <p:cNvPr id="20" name="Нижний колонтитул 42">
            <a:extLst>
              <a:ext uri="{FF2B5EF4-FFF2-40B4-BE49-F238E27FC236}">
                <a16:creationId xmlns:a16="http://schemas.microsoft.com/office/drawing/2014/main" id="{770194A9-693B-7254-09CB-40FDFEE8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988079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Модулирование дисперсионной функции 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EB96F7-6EE3-64FB-D0B8-8ABCCC59C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5" y="3166775"/>
            <a:ext cx="5381015" cy="27361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C5FBB7-1095-0ACF-0C0B-3791E6B65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55" y="3165159"/>
            <a:ext cx="5318462" cy="2703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14395C-26B2-A3F9-4AE9-76FF018A4C9E}"/>
                  </a:ext>
                </a:extLst>
              </p:cNvPr>
              <p:cNvSpPr txBox="1"/>
              <p:nvPr/>
            </p:nvSpPr>
            <p:spPr>
              <a:xfrm>
                <a:off x="1043129" y="1591592"/>
                <a:ext cx="2494040" cy="934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 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14395C-26B2-A3F9-4AE9-76FF018A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29" y="1591592"/>
                <a:ext cx="2494040" cy="934166"/>
              </a:xfrm>
              <a:prstGeom prst="rect">
                <a:avLst/>
              </a:prstGeom>
              <a:blipFill>
                <a:blip r:embed="rId5"/>
                <a:stretch>
                  <a:fillRect l="-5076" t="-105405" b="-16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7795B-BED2-3FF6-3988-E3E55F7C6824}"/>
                  </a:ext>
                </a:extLst>
              </p:cNvPr>
              <p:cNvSpPr txBox="1"/>
              <p:nvPr/>
            </p:nvSpPr>
            <p:spPr>
              <a:xfrm>
                <a:off x="4026105" y="1447546"/>
                <a:ext cx="7371596" cy="1222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Такая модуляция в синхротроне У-70 осуществляется квадруполями во 2 и 8 блоках каждого суперпериода [7]. При этом квадруполи расположены на через полпериода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0.5×0.5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имеют противоположные полярности.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7795B-BED2-3FF6-3988-E3E55F7C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05" y="1447546"/>
                <a:ext cx="7371596" cy="1222258"/>
              </a:xfrm>
              <a:prstGeom prst="rect">
                <a:avLst/>
              </a:prstGeom>
              <a:blipFill>
                <a:blip r:embed="rId6"/>
                <a:stretch>
                  <a:fillRect l="-687" t="-2041" r="-687" b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343934B4-92DE-92C0-BCBE-74B3E1664442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0D2B0E76-44B2-419B-20FF-74FA8B40C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3DAC031C-B5E4-7259-4DF2-B09DC65F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9" name="Номер слайда 41">
            <a:extLst>
              <a:ext uri="{FF2B5EF4-FFF2-40B4-BE49-F238E27FC236}">
                <a16:creationId xmlns:a16="http://schemas.microsoft.com/office/drawing/2014/main" id="{34C19F29-C725-A59D-55B5-BB8F8C34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18</a:t>
            </a:fld>
            <a:endParaRPr lang="ru-RU" dirty="0"/>
          </a:p>
        </p:txBody>
      </p:sp>
      <p:sp>
        <p:nvSpPr>
          <p:cNvPr id="20" name="Нижний колонтитул 42">
            <a:extLst>
              <a:ext uri="{FF2B5EF4-FFF2-40B4-BE49-F238E27FC236}">
                <a16:creationId xmlns:a16="http://schemas.microsoft.com/office/drawing/2014/main" id="{02A963AB-8F93-AD0C-3513-17CB8190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1969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Изменение рабочей точки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2776" y="106515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Рабочая точка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287135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.921×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9.842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.917×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.849×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9.787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.780×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9.771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.902×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9293041"/>
                  </p:ext>
                </p:extLst>
              </p:nvPr>
            </p:nvGraphicFramePr>
            <p:xfrm>
              <a:off x="6332776" y="106515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0" r="-10067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13793" r="-10067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6667" r="-100671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96774" r="-100671" b="-1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410000" r="-1006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27586" r="-10067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958AE40-21BB-4D57-F607-4C1BDA778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2" y="1135567"/>
            <a:ext cx="5245100" cy="500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F84F2-89EE-6813-5B60-A4763983F738}"/>
                  </a:ext>
                </a:extLst>
              </p:cNvPr>
              <p:cNvSpPr txBox="1"/>
              <p:nvPr/>
            </p:nvSpPr>
            <p:spPr>
              <a:xfrm>
                <a:off x="5856248" y="3537686"/>
                <a:ext cx="6116444" cy="2580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205740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Изменение рабочей точки связано с тем, что квадруполи обеспечивающие поднятия критической распложены не точно через полпериода, а также с их конечными размерами. В целом, рабочая точка оптимизирована таким образом, чтобы избежать резонанс связи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F84F2-89EE-6813-5B60-A4763983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248" y="3537686"/>
                <a:ext cx="6116444" cy="2580899"/>
              </a:xfrm>
              <a:prstGeom prst="rect">
                <a:avLst/>
              </a:prstGeom>
              <a:blipFill>
                <a:blip r:embed="rId5"/>
                <a:stretch>
                  <a:fillRect r="-830" b="-24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5-конечная звезда 22">
            <a:extLst>
              <a:ext uri="{FF2B5EF4-FFF2-40B4-BE49-F238E27FC236}">
                <a16:creationId xmlns:a16="http://schemas.microsoft.com/office/drawing/2014/main" id="{A6DD24CD-B783-4218-E25C-65B9F6433715}"/>
              </a:ext>
            </a:extLst>
          </p:cNvPr>
          <p:cNvSpPr/>
          <p:nvPr/>
        </p:nvSpPr>
        <p:spPr>
          <a:xfrm>
            <a:off x="4558053" y="3394815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5-конечная звезда 23">
            <a:extLst>
              <a:ext uri="{FF2B5EF4-FFF2-40B4-BE49-F238E27FC236}">
                <a16:creationId xmlns:a16="http://schemas.microsoft.com/office/drawing/2014/main" id="{7EB9D8CF-FA10-878B-8B82-2B0C710ABE17}"/>
              </a:ext>
            </a:extLst>
          </p:cNvPr>
          <p:cNvSpPr/>
          <p:nvPr/>
        </p:nvSpPr>
        <p:spPr>
          <a:xfrm>
            <a:off x="3761868" y="3632670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5-конечная звезда 24">
            <a:extLst>
              <a:ext uri="{FF2B5EF4-FFF2-40B4-BE49-F238E27FC236}">
                <a16:creationId xmlns:a16="http://schemas.microsoft.com/office/drawing/2014/main" id="{7DFF7176-B2DF-F105-1126-5F32571DDCD7}"/>
              </a:ext>
            </a:extLst>
          </p:cNvPr>
          <p:cNvSpPr/>
          <p:nvPr/>
        </p:nvSpPr>
        <p:spPr>
          <a:xfrm>
            <a:off x="2931503" y="3844895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5-конечная звезда 25">
            <a:extLst>
              <a:ext uri="{FF2B5EF4-FFF2-40B4-BE49-F238E27FC236}">
                <a16:creationId xmlns:a16="http://schemas.microsoft.com/office/drawing/2014/main" id="{B14C0B8D-5867-D12F-3674-7CFECD72D4B8}"/>
              </a:ext>
            </a:extLst>
          </p:cNvPr>
          <p:cNvSpPr/>
          <p:nvPr/>
        </p:nvSpPr>
        <p:spPr>
          <a:xfrm>
            <a:off x="4399959" y="3228170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5BCA6FE-E9DB-2EA1-3A4B-094F969DB862}"/>
              </a:ext>
            </a:extLst>
          </p:cNvPr>
          <p:cNvCxnSpPr>
            <a:endCxn id="23" idx="0"/>
          </p:cNvCxnSpPr>
          <p:nvPr/>
        </p:nvCxnSpPr>
        <p:spPr>
          <a:xfrm flipH="1">
            <a:off x="4612053" y="3117600"/>
            <a:ext cx="54000" cy="27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48F01E8-3901-BDF2-D7C7-27FF073C4266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869868" y="3436067"/>
            <a:ext cx="688185" cy="250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045EF82E-3BEF-DC78-5346-BC3FD4F83B33}"/>
              </a:ext>
            </a:extLst>
          </p:cNvPr>
          <p:cNvCxnSpPr>
            <a:stCxn id="24" idx="1"/>
            <a:endCxn id="25" idx="4"/>
          </p:cNvCxnSpPr>
          <p:nvPr/>
        </p:nvCxnSpPr>
        <p:spPr>
          <a:xfrm flipH="1">
            <a:off x="3039503" y="3673922"/>
            <a:ext cx="722365" cy="21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6A94F448-3DC7-B5BA-2F6B-F25E296B97ED}"/>
              </a:ext>
            </a:extLst>
          </p:cNvPr>
          <p:cNvCxnSpPr>
            <a:endCxn id="26" idx="1"/>
          </p:cNvCxnSpPr>
          <p:nvPr/>
        </p:nvCxnSpPr>
        <p:spPr>
          <a:xfrm flipV="1">
            <a:off x="3039503" y="3269422"/>
            <a:ext cx="1360456" cy="61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43">
            <a:extLst>
              <a:ext uri="{FF2B5EF4-FFF2-40B4-BE49-F238E27FC236}">
                <a16:creationId xmlns:a16="http://schemas.microsoft.com/office/drawing/2014/main" id="{E31F9A9F-BC87-A846-105E-35E63B450F2C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55067F27-1B37-10C0-C05D-8BDD5CED5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Дата 39">
            <a:extLst>
              <a:ext uri="{FF2B5EF4-FFF2-40B4-BE49-F238E27FC236}">
                <a16:creationId xmlns:a16="http://schemas.microsoft.com/office/drawing/2014/main" id="{46CEE0EB-5A03-D3DD-1EEB-264FF268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7" name="Номер слайда 41">
            <a:extLst>
              <a:ext uri="{FF2B5EF4-FFF2-40B4-BE49-F238E27FC236}">
                <a16:creationId xmlns:a16="http://schemas.microsoft.com/office/drawing/2014/main" id="{137A9E24-9DDE-616C-4BA9-C8C0919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19</a:t>
            </a:fld>
            <a:endParaRPr lang="ru-RU" dirty="0"/>
          </a:p>
        </p:txBody>
      </p:sp>
      <p:sp>
        <p:nvSpPr>
          <p:cNvPr id="19" name="Нижний колонтитул 42">
            <a:extLst>
              <a:ext uri="{FF2B5EF4-FFF2-40B4-BE49-F238E27FC236}">
                <a16:creationId xmlns:a16="http://schemas.microsoft.com/office/drawing/2014/main" id="{B8278399-269C-D661-FF38-6FDB20BEE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84813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Мотивация / Введение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B8647C-87BC-F83C-4064-A64BB39E4384}"/>
              </a:ext>
            </a:extLst>
          </p:cNvPr>
          <p:cNvSpPr txBox="1"/>
          <p:nvPr/>
        </p:nvSpPr>
        <p:spPr>
          <a:xfrm>
            <a:off x="1039905" y="1488404"/>
            <a:ext cx="10112189" cy="3881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en-US" sz="2200" b="0" i="0" dirty="0">
                <a:effectLst/>
              </a:rPr>
              <a:t>	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Проблема прохождения критической энергии в синхротроне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г. Дубна актуальна для экспериментов с протонами на энергии 13 ГэВ. Для экспериментов с тяжелыми ионами на энергии 4,5 ГэВ такой сложности не возникает, так как критическая энергия, характеристика кольца, ~5,7 ГэВ.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оснащена различными ВЧ станциями: барьерной ВЧ-1 и гармоническими ВЧ-2, ВЧ-3. </a:t>
            </a:r>
          </a:p>
          <a:p>
            <a:pPr indent="449580" algn="just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Данная работа посвящена исследованию прохождения критической энергии в гармоническом ВЧ. С этой целью в работе приведены экспериментальные данные сеанса на синхротроне У-70, где осуществляется прохождение критической энергии методом быстрого изменения критической энергии в гармоническом ВЧ. А также изучено прохождение без создания дополнительного скачка.</a:t>
            </a:r>
          </a:p>
        </p:txBody>
      </p:sp>
      <p:sp>
        <p:nvSpPr>
          <p:cNvPr id="40" name="正方形/長方形 43">
            <a:extLst>
              <a:ext uri="{FF2B5EF4-FFF2-40B4-BE49-F238E27FC236}">
                <a16:creationId xmlns:a16="http://schemas.microsoft.com/office/drawing/2014/main" id="{B31B1679-4C13-1AE5-4D28-C3456AF9922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1" name="88ae095048.jpg" descr="88ae095048.jpg">
            <a:extLst>
              <a:ext uri="{FF2B5EF4-FFF2-40B4-BE49-F238E27FC236}">
                <a16:creationId xmlns:a16="http://schemas.microsoft.com/office/drawing/2014/main" id="{BC26D452-1547-592C-0587-9A40BA43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Дата 39">
            <a:extLst>
              <a:ext uri="{FF2B5EF4-FFF2-40B4-BE49-F238E27FC236}">
                <a16:creationId xmlns:a16="http://schemas.microsoft.com/office/drawing/2014/main" id="{5B03D5FB-96EE-913D-7A78-B164DD3E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43" name="Номер слайда 41">
            <a:extLst>
              <a:ext uri="{FF2B5EF4-FFF2-40B4-BE49-F238E27FC236}">
                <a16:creationId xmlns:a16="http://schemas.microsoft.com/office/drawing/2014/main" id="{94F957DD-A22C-0331-91FB-F5E70501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</a:t>
            </a:fld>
            <a:endParaRPr lang="ru-RU" dirty="0"/>
          </a:p>
        </p:txBody>
      </p:sp>
      <p:sp>
        <p:nvSpPr>
          <p:cNvPr id="44" name="Нижний колонтитул 42">
            <a:extLst>
              <a:ext uri="{FF2B5EF4-FFF2-40B4-BE49-F238E27FC236}">
                <a16:creationId xmlns:a16="http://schemas.microsoft.com/office/drawing/2014/main" id="{E699B546-13AC-5F44-99D1-9E9CB197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91400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Изменение рабочей точки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10112" y="121352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Рабочая точка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287135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.921×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9.842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.917×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.849×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9.787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.780×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9.771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.902×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089509"/>
                  </p:ext>
                </p:extLst>
              </p:nvPr>
            </p:nvGraphicFramePr>
            <p:xfrm>
              <a:off x="6210112" y="121352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0000" r="-10135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13793" r="-10135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206667" r="-101351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296774" r="-101351" b="-1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410000" r="-10135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527586" r="-10135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E3F305-D57A-3B59-4A88-839B66A8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6" y="1141042"/>
            <a:ext cx="5245100" cy="5003800"/>
          </a:xfrm>
          <a:prstGeom prst="rect">
            <a:avLst/>
          </a:prstGeom>
        </p:spPr>
      </p:pic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28C5A706-4119-5EFD-5ED2-245A26A4CE46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46942946-8C1D-BFA6-20D0-333DAA63EC90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A04620-48AE-CF5C-2E39-4EBFA5C96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C617-5377-5A45-B399-AD6482518162}" type="datetime1">
              <a:rPr lang="ru-RU" smtClean="0"/>
              <a:t>26.02.2024</a:t>
            </a:fld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DDD4759-CA51-E85C-9E85-F809B7DC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20</a:t>
            </a:fld>
            <a:endParaRPr lang="ru-RU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5B9D7657-A122-C726-62A9-59295F39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05430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Смена фазы ВЧ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5E9463-F3F4-D0DB-2579-C7E4401B6F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79" y="1721704"/>
            <a:ext cx="5910804" cy="4153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B08F41-DBEF-BE6C-6502-2CFD4504CD92}"/>
              </a:ext>
            </a:extLst>
          </p:cNvPr>
          <p:cNvSpPr txBox="1"/>
          <p:nvPr/>
        </p:nvSpPr>
        <p:spPr>
          <a:xfrm>
            <a:off x="479947" y="2618324"/>
            <a:ext cx="41962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Независимо от способа прохождения критической энергии, фаза ускоряющего поля меняется в соответствии с уравнением (3) стабильности фазового движения. На рис.6 представлена временная длительность пучка относительно фазы ВЧ, видно, что в момент скачка критической энергии, также видны и продольные квадрупольные колебания.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8ECEBA-0108-7F54-C447-51CC5C68EFEA}"/>
                  </a:ext>
                </a:extLst>
              </p:cNvPr>
              <p:cNvSpPr txBox="1"/>
              <p:nvPr/>
            </p:nvSpPr>
            <p:spPr>
              <a:xfrm>
                <a:off x="1340558" y="1869848"/>
                <a:ext cx="20601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func>
                      <m:r>
                        <a:rPr lang="ru-RU" i="0">
                          <a:latin typeface="Cambria Math" panose="02040503050406030204" pitchFamily="18" charset="0"/>
                        </a:rPr>
                        <m:t>&lt;0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8ECEBA-0108-7F54-C447-51CC5C68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558" y="1869848"/>
                <a:ext cx="206018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43">
            <a:extLst>
              <a:ext uri="{FF2B5EF4-FFF2-40B4-BE49-F238E27FC236}">
                <a16:creationId xmlns:a16="http://schemas.microsoft.com/office/drawing/2014/main" id="{D19E731F-FE6B-4C78-CFFB-38764339C1B5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8451EBD6-8577-FA16-3601-054AFE3B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Дата 39">
            <a:extLst>
              <a:ext uri="{FF2B5EF4-FFF2-40B4-BE49-F238E27FC236}">
                <a16:creationId xmlns:a16="http://schemas.microsoft.com/office/drawing/2014/main" id="{21D9E32C-0B53-4F8F-C248-B2234CFB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8" name="Номер слайда 41">
            <a:extLst>
              <a:ext uri="{FF2B5EF4-FFF2-40B4-BE49-F238E27FC236}">
                <a16:creationId xmlns:a16="http://schemas.microsoft.com/office/drawing/2014/main" id="{ACCB83F4-D929-37FB-1FAD-6C8A90DD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21</a:t>
            </a:fld>
            <a:endParaRPr lang="ru-RU" dirty="0"/>
          </a:p>
        </p:txBody>
      </p:sp>
      <p:sp>
        <p:nvSpPr>
          <p:cNvPr id="19" name="Нижний колонтитул 42">
            <a:extLst>
              <a:ext uri="{FF2B5EF4-FFF2-40B4-BE49-F238E27FC236}">
                <a16:creationId xmlns:a16="http://schemas.microsoft.com/office/drawing/2014/main" id="{2D58DE96-56A5-12C5-4BCC-BBBE49AD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378201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Смена фазы ВЧ и скачок на У-70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F6063A-AA1A-8CD5-0716-02F9025C2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3" y="1651472"/>
            <a:ext cx="5319994" cy="39899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1CC2AC-06CD-66EB-AF45-CCFD00FF06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92" y="1651178"/>
            <a:ext cx="5319992" cy="3990290"/>
          </a:xfrm>
          <a:prstGeom prst="rect">
            <a:avLst/>
          </a:prstGeom>
        </p:spPr>
      </p:pic>
      <p:sp>
        <p:nvSpPr>
          <p:cNvPr id="13" name="正方形/長方形 43">
            <a:extLst>
              <a:ext uri="{FF2B5EF4-FFF2-40B4-BE49-F238E27FC236}">
                <a16:creationId xmlns:a16="http://schemas.microsoft.com/office/drawing/2014/main" id="{8EF300E8-9A5A-D93D-F2F3-880484BDD8FE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F9B75944-B445-235F-6E17-B979F8BE7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Дата 39">
            <a:extLst>
              <a:ext uri="{FF2B5EF4-FFF2-40B4-BE49-F238E27FC236}">
                <a16:creationId xmlns:a16="http://schemas.microsoft.com/office/drawing/2014/main" id="{FBD9A5FA-3837-15BB-C5F5-20666D37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7" name="Номер слайда 41">
            <a:extLst>
              <a:ext uri="{FF2B5EF4-FFF2-40B4-BE49-F238E27FC236}">
                <a16:creationId xmlns:a16="http://schemas.microsoft.com/office/drawing/2014/main" id="{407F0A52-7750-29BC-96D1-117489AD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22</a:t>
            </a:fld>
            <a:endParaRPr lang="ru-RU" dirty="0"/>
          </a:p>
        </p:txBody>
      </p:sp>
      <p:sp>
        <p:nvSpPr>
          <p:cNvPr id="18" name="Нижний колонтитул 42">
            <a:extLst>
              <a:ext uri="{FF2B5EF4-FFF2-40B4-BE49-F238E27FC236}">
                <a16:creationId xmlns:a16="http://schemas.microsoft.com/office/drawing/2014/main" id="{187CC284-5328-A4EE-CFBA-9805FEF8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3650101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качок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EB345C-CC96-6814-7513-4DF0DAE7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9" y="978049"/>
            <a:ext cx="3124200" cy="317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73D119-A368-4E6D-4A7C-0541863FC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7" y="4169206"/>
            <a:ext cx="2818182" cy="223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233A7CA-151B-CCBA-F17A-E68E6735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809" y="4153049"/>
            <a:ext cx="2818182" cy="2232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5FF1E91-2569-C4ED-5EDF-7DB30DF5C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78049"/>
            <a:ext cx="31242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946DE-4C4A-56F0-FB35-84D07D15C4C1}"/>
                  </a:ext>
                </a:extLst>
              </p:cNvPr>
              <p:cNvSpPr txBox="1"/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946DE-4C4A-56F0-FB35-84D07D15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8BBE41-27C9-0786-9F45-259CCD38E493}"/>
                  </a:ext>
                </a:extLst>
              </p:cNvPr>
              <p:cNvSpPr txBox="1"/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8BBE41-27C9-0786-9F45-259CCD38E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A54AC4A-8CCC-C753-059F-5620F93DDDF9}"/>
              </a:ext>
            </a:extLst>
          </p:cNvPr>
          <p:cNvSpPr txBox="1"/>
          <p:nvPr/>
        </p:nvSpPr>
        <p:spPr>
          <a:xfrm>
            <a:off x="4453358" y="964623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B9A92-72DC-B579-3B25-A6332FE014DF}"/>
              </a:ext>
            </a:extLst>
          </p:cNvPr>
          <p:cNvSpPr txBox="1"/>
          <p:nvPr/>
        </p:nvSpPr>
        <p:spPr>
          <a:xfrm>
            <a:off x="57733" y="109648"/>
            <a:ext cx="1516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Ускорение</a:t>
            </a:r>
          </a:p>
          <a:p>
            <a:r>
              <a:rPr lang="en-US" sz="1600" dirty="0"/>
              <a:t>6.9</a:t>
            </a:r>
            <a:r>
              <a:rPr lang="ru-RU" sz="1600" dirty="0"/>
              <a:t> – </a:t>
            </a:r>
            <a:r>
              <a:rPr lang="en-US" sz="1600" dirty="0"/>
              <a:t>8.9 </a:t>
            </a:r>
            <a:r>
              <a:rPr lang="ru-RU" sz="1600" dirty="0"/>
              <a:t>ГэВ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84AD30-5EA3-4C67-359A-5DB89B53CAD2}"/>
                  </a:ext>
                </a:extLst>
              </p:cNvPr>
              <p:cNvSpPr txBox="1"/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84AD30-5EA3-4C67-359A-5DB89B53C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8EB046E-D4DC-4D3C-9EC6-34E390C2C442}"/>
              </a:ext>
            </a:extLst>
          </p:cNvPr>
          <p:cNvSpPr txBox="1"/>
          <p:nvPr/>
        </p:nvSpPr>
        <p:spPr>
          <a:xfrm>
            <a:off x="10876206" y="960910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6C8C41D-DA61-DA7D-C90C-DD555E550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1718" y="5002910"/>
            <a:ext cx="1908000" cy="13515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E39A486-7484-9B3F-0332-8B6BDBB626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4413" y="3281833"/>
            <a:ext cx="1908000" cy="1484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01164D1-31B9-7A36-D704-DCE50802FD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1718" y="1560756"/>
            <a:ext cx="1908000" cy="1484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BB30295-F807-C3F1-C5AC-BCD262FC61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2144" y="4969888"/>
            <a:ext cx="1908000" cy="137643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3793A67-2BF3-C7DC-819F-9E8186DF64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8934" y="3281833"/>
            <a:ext cx="1908000" cy="1484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675453F-566B-2D72-7307-1ABF277CCF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48934" y="1560756"/>
            <a:ext cx="1908000" cy="1484000"/>
          </a:xfrm>
          <a:prstGeom prst="rect">
            <a:avLst/>
          </a:prstGeom>
        </p:spPr>
      </p:pic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F63A2D8-91D1-ACC4-E9A8-0EC5542241F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4" name="88ae095048.jpg" descr="88ae095048.jpg">
            <a:extLst>
              <a:ext uri="{FF2B5EF4-FFF2-40B4-BE49-F238E27FC236}">
                <a16:creationId xmlns:a16="http://schemas.microsoft.com/office/drawing/2014/main" id="{2F29DA24-22C1-504A-040B-AFDF8683AB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Дата 39">
            <a:extLst>
              <a:ext uri="{FF2B5EF4-FFF2-40B4-BE49-F238E27FC236}">
                <a16:creationId xmlns:a16="http://schemas.microsoft.com/office/drawing/2014/main" id="{6FCB4A22-69AE-29B8-AE57-E4CC2CAA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8" name="Номер слайда 41">
            <a:extLst>
              <a:ext uri="{FF2B5EF4-FFF2-40B4-BE49-F238E27FC236}">
                <a16:creationId xmlns:a16="http://schemas.microsoft.com/office/drawing/2014/main" id="{F5520B5E-9F6C-4B1D-8BC3-3129DBA1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23</a:t>
            </a:fld>
            <a:endParaRPr lang="ru-RU" dirty="0"/>
          </a:p>
        </p:txBody>
      </p:sp>
      <p:sp>
        <p:nvSpPr>
          <p:cNvPr id="30" name="Нижний колонтитул 42">
            <a:extLst>
              <a:ext uri="{FF2B5EF4-FFF2-40B4-BE49-F238E27FC236}">
                <a16:creationId xmlns:a16="http://schemas.microsoft.com/office/drawing/2014/main" id="{C310958D-1430-F266-5E20-DF0FD3BF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977430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качок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  <a:r>
              <a:rPr lang="en-US" sz="3200" dirty="0"/>
              <a:t> Snapshot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A98DC5-6E3D-4043-F603-D666FA8F4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" y="1012396"/>
            <a:ext cx="2628000" cy="266625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5F0E77-4BE1-1B00-C1E9-6A4E0D69A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" y="3736407"/>
            <a:ext cx="2628000" cy="26654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314717-4DEC-2975-2E1A-28C683E239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90" y="1010557"/>
            <a:ext cx="2628000" cy="266457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318B2EF-EBBA-1452-9169-63F84D354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90" y="3736406"/>
            <a:ext cx="2628000" cy="2665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F72F6C-5C25-41E0-2D70-C7FB05151C86}"/>
                  </a:ext>
                </a:extLst>
              </p:cNvPr>
              <p:cNvSpPr txBox="1"/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F72F6C-5C25-41E0-2D70-C7FB0515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50B425-48F0-56C7-4E74-1A6346F0D3FE}"/>
                  </a:ext>
                </a:extLst>
              </p:cNvPr>
              <p:cNvSpPr txBox="1"/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50B425-48F0-56C7-4E74-1A6346F0D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7953A50-F31B-4313-30CF-DC9029DB64D6}"/>
              </a:ext>
            </a:extLst>
          </p:cNvPr>
          <p:cNvSpPr txBox="1"/>
          <p:nvPr/>
        </p:nvSpPr>
        <p:spPr>
          <a:xfrm>
            <a:off x="4453358" y="964623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73C606-8683-9D14-02FF-8E9EE45A4F3E}"/>
              </a:ext>
            </a:extLst>
          </p:cNvPr>
          <p:cNvSpPr txBox="1"/>
          <p:nvPr/>
        </p:nvSpPr>
        <p:spPr>
          <a:xfrm>
            <a:off x="57733" y="109648"/>
            <a:ext cx="1516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Ускорение</a:t>
            </a:r>
          </a:p>
          <a:p>
            <a:r>
              <a:rPr lang="en-US" sz="1600" dirty="0"/>
              <a:t>6.9</a:t>
            </a:r>
            <a:r>
              <a:rPr lang="ru-RU" sz="1600" dirty="0"/>
              <a:t> – </a:t>
            </a:r>
            <a:r>
              <a:rPr lang="en-US" sz="1600" dirty="0"/>
              <a:t>8.9 </a:t>
            </a:r>
            <a:r>
              <a:rPr lang="ru-RU" sz="1600" dirty="0"/>
              <a:t>ГэВ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2DAC9-97F3-8BD5-9BF8-2F39FF1CFB32}"/>
                  </a:ext>
                </a:extLst>
              </p:cNvPr>
              <p:cNvSpPr txBox="1"/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2DAC9-97F3-8BD5-9BF8-2F39FF1CF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F032981-D13E-437B-7254-2419E282D560}"/>
              </a:ext>
            </a:extLst>
          </p:cNvPr>
          <p:cNvSpPr txBox="1"/>
          <p:nvPr/>
        </p:nvSpPr>
        <p:spPr>
          <a:xfrm>
            <a:off x="10876206" y="960910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B1DF021-66FD-5CDA-6B9F-C13C00A1AC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1718" y="5002910"/>
            <a:ext cx="1908000" cy="13515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EBCDC17-486C-E296-4CE3-C626801A8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4413" y="3281833"/>
            <a:ext cx="1908000" cy="1484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92C8A6E-2A64-12C4-A6B0-BB63ADE618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1718" y="1560756"/>
            <a:ext cx="1908000" cy="1484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6164045-E0FE-51F2-BAD8-68633460F2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2144" y="4969888"/>
            <a:ext cx="1908000" cy="137643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D2B5DB8-2447-1A60-9E83-CE4C49C64F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8934" y="3281833"/>
            <a:ext cx="1908000" cy="1484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CA2033C-AE1B-E461-F37A-0C236F23A9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48934" y="1560756"/>
            <a:ext cx="1908000" cy="1484000"/>
          </a:xfrm>
          <a:prstGeom prst="rect">
            <a:avLst/>
          </a:prstGeom>
        </p:spPr>
      </p:pic>
      <p:sp>
        <p:nvSpPr>
          <p:cNvPr id="19" name="正方形/長方形 43">
            <a:extLst>
              <a:ext uri="{FF2B5EF4-FFF2-40B4-BE49-F238E27FC236}">
                <a16:creationId xmlns:a16="http://schemas.microsoft.com/office/drawing/2014/main" id="{F231E992-3FB5-9F7B-FC1F-8C3C21A9813D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88ae095048.jpg" descr="88ae095048.jpg">
            <a:extLst>
              <a:ext uri="{FF2B5EF4-FFF2-40B4-BE49-F238E27FC236}">
                <a16:creationId xmlns:a16="http://schemas.microsoft.com/office/drawing/2014/main" id="{E6CCF11E-B814-92C9-1B58-536BD82850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Дата 39">
            <a:extLst>
              <a:ext uri="{FF2B5EF4-FFF2-40B4-BE49-F238E27FC236}">
                <a16:creationId xmlns:a16="http://schemas.microsoft.com/office/drawing/2014/main" id="{07EF6B97-1B97-6AB0-4E1E-1B17ECC9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5" name="Номер слайда 41">
            <a:extLst>
              <a:ext uri="{FF2B5EF4-FFF2-40B4-BE49-F238E27FC236}">
                <a16:creationId xmlns:a16="http://schemas.microsoft.com/office/drawing/2014/main" id="{7816BA0B-064B-DC3D-9564-74EA11D3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24</a:t>
            </a:fld>
            <a:endParaRPr lang="ru-RU" dirty="0"/>
          </a:p>
        </p:txBody>
      </p:sp>
      <p:sp>
        <p:nvSpPr>
          <p:cNvPr id="26" name="Нижний колонтитул 42">
            <a:extLst>
              <a:ext uri="{FF2B5EF4-FFF2-40B4-BE49-F238E27FC236}">
                <a16:creationId xmlns:a16="http://schemas.microsoft.com/office/drawing/2014/main" id="{2DB2121C-F1DA-DEC1-D8D6-EBD4A7D0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3575231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5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6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6EA7CC-9788-57AE-1164-DA72AC310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6" y="970179"/>
            <a:ext cx="3124200" cy="3175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FBA1B-3E3C-FB45-0EE9-2B544D3F6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6" y="4181498"/>
            <a:ext cx="2818182" cy="223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8D3EB08-C148-A95D-69B5-97A298C1B3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852" y="4181498"/>
            <a:ext cx="2983957" cy="2232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4E14050-C1B2-EE9C-90A9-350E3EB49E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179237"/>
            <a:ext cx="2818182" cy="223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B187AD-BC75-5D05-AA52-CB6CA77D85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3998" y="970179"/>
            <a:ext cx="3124200" cy="3175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27EB4F2-0348-E40B-4442-6226BEE53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2789" y="4176764"/>
            <a:ext cx="2983957" cy="223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EF0238-FD24-EE69-ECA5-7BE4C9E4FB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9074" y="1910908"/>
            <a:ext cx="2772000" cy="2156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B282B0-032B-19DC-F95F-FF6D7B3D1A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1122" y="1910908"/>
            <a:ext cx="2772000" cy="2156000"/>
          </a:xfrm>
          <a:prstGeom prst="rect">
            <a:avLst/>
          </a:prstGeom>
        </p:spPr>
      </p:pic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5FC1E5D9-C52A-06E8-A1B1-E1FD40A4414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C96574ED-13A5-61D3-58E9-50C02B8FA1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C6149CBD-6A94-826A-89A7-6FD1C479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0" name="Номер слайда 41">
            <a:extLst>
              <a:ext uri="{FF2B5EF4-FFF2-40B4-BE49-F238E27FC236}">
                <a16:creationId xmlns:a16="http://schemas.microsoft.com/office/drawing/2014/main" id="{C28FE12C-DF6E-53D4-EDCB-FA7E0BA5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25</a:t>
            </a:fld>
            <a:endParaRPr lang="ru-RU" dirty="0"/>
          </a:p>
        </p:txBody>
      </p:sp>
      <p:sp>
        <p:nvSpPr>
          <p:cNvPr id="22" name="Нижний колонтитул 42">
            <a:extLst>
              <a:ext uri="{FF2B5EF4-FFF2-40B4-BE49-F238E27FC236}">
                <a16:creationId xmlns:a16="http://schemas.microsoft.com/office/drawing/2014/main" id="{42544722-566F-7F41-BDA8-04D01D30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214024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9CE407-9F3B-D007-818C-AFDC9B119B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1020448"/>
            <a:ext cx="2628000" cy="266553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97349F-5C85-9416-341B-AAD6FD8C71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3739106"/>
            <a:ext cx="2628000" cy="26655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845A7-C5E2-DED7-209A-0FEF9B3F84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19" y="1017534"/>
            <a:ext cx="2628000" cy="26655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8CB91D-702E-7DA5-1E50-324D9C4ADB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19" y="3735133"/>
            <a:ext cx="2628000" cy="2665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B0530-EAF9-7E34-E92F-DAD5566E7C7A}"/>
                  </a:ext>
                </a:extLst>
              </p:cNvPr>
              <p:cNvSpPr txBox="1"/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B0530-EAF9-7E34-E92F-DAD5566E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C8BB3E-6EC5-43F1-5098-4C04CC27251C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C8BB3E-6EC5-43F1-5098-4C04CC272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10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7ABAD52-7B18-72DA-2E94-E9DB28C99B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7983" y="4998357"/>
            <a:ext cx="1908000" cy="14023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9EB1033-A61E-B30D-FB14-769FD2B7A2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7983" y="3353090"/>
            <a:ext cx="1908000" cy="15309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84CE881-C3F7-915F-4F5A-9D017F126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7983" y="1751830"/>
            <a:ext cx="1908000" cy="1484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39BF465-9482-52DB-4BCD-7719482201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31876" y="5024230"/>
            <a:ext cx="1908000" cy="137643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31A57AE-7E73-9B7D-254A-F10331E97C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3756" y="3398537"/>
            <a:ext cx="1908000" cy="1484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AEDD19A-25DF-ED3E-5702-71F9D1C689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1876" y="1694761"/>
            <a:ext cx="1908000" cy="1484000"/>
          </a:xfrm>
          <a:prstGeom prst="rect">
            <a:avLst/>
          </a:prstGeom>
        </p:spPr>
      </p:pic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E6384B2F-9CA6-4E43-E588-9F44B021A9A9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FA780F49-6EAE-660D-3738-381B32FB08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Дата 39">
            <a:extLst>
              <a:ext uri="{FF2B5EF4-FFF2-40B4-BE49-F238E27FC236}">
                <a16:creationId xmlns:a16="http://schemas.microsoft.com/office/drawing/2014/main" id="{E2EE11D2-B7B2-92E3-52CA-E31C2391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2" name="Номер слайда 41">
            <a:extLst>
              <a:ext uri="{FF2B5EF4-FFF2-40B4-BE49-F238E27FC236}">
                <a16:creationId xmlns:a16="http://schemas.microsoft.com/office/drawing/2014/main" id="{CD4D7A71-8A6A-8B8D-A320-8287A57A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26</a:t>
            </a:fld>
            <a:endParaRPr lang="ru-RU" dirty="0"/>
          </a:p>
        </p:txBody>
      </p:sp>
      <p:sp>
        <p:nvSpPr>
          <p:cNvPr id="24" name="Нижний колонтитул 42">
            <a:extLst>
              <a:ext uri="{FF2B5EF4-FFF2-40B4-BE49-F238E27FC236}">
                <a16:creationId xmlns:a16="http://schemas.microsoft.com/office/drawing/2014/main" id="{8E0946F8-C08E-876D-ADDA-40FA0895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02225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5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6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3300B2-E36E-41D1-76F5-DDFCA846F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66" y="968932"/>
            <a:ext cx="3124200" cy="317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5CB68D-5234-4A0E-E057-4C4072D8A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66" y="4189635"/>
            <a:ext cx="2818182" cy="223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7DDBCA-70F5-D6EF-3D3D-3A79107570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2595" y="4192026"/>
            <a:ext cx="2983957" cy="223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2537822-0579-E357-312C-67616132C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9295" y="4196406"/>
            <a:ext cx="2818182" cy="223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641A7E2-06D7-BEB7-A6E9-0C514B958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2852" y="968932"/>
            <a:ext cx="3124200" cy="3175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839C48-A976-B524-C070-A412A4B5F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9944" y="4196406"/>
            <a:ext cx="2983957" cy="2232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A51CCA-A088-72B8-BCCA-28921E7EB2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1652" y="2015398"/>
            <a:ext cx="2772000" cy="2156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7EB2E2-F112-BEF5-931F-A9D77E9979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3842" y="1987932"/>
            <a:ext cx="2772000" cy="2156000"/>
          </a:xfrm>
          <a:prstGeom prst="rect">
            <a:avLst/>
          </a:prstGeom>
        </p:spPr>
      </p:pic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29025E27-3333-0754-7A6D-082261665A7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88ae095048.jpg" descr="88ae095048.jpg">
            <a:extLst>
              <a:ext uri="{FF2B5EF4-FFF2-40B4-BE49-F238E27FC236}">
                <a16:creationId xmlns:a16="http://schemas.microsoft.com/office/drawing/2014/main" id="{BA4CD4E1-0A9E-A8FE-1FDC-34097831EC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Дата 39">
            <a:extLst>
              <a:ext uri="{FF2B5EF4-FFF2-40B4-BE49-F238E27FC236}">
                <a16:creationId xmlns:a16="http://schemas.microsoft.com/office/drawing/2014/main" id="{D7C5B971-2DB8-A7FD-62F3-8908363C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2" name="Номер слайда 41">
            <a:extLst>
              <a:ext uri="{FF2B5EF4-FFF2-40B4-BE49-F238E27FC236}">
                <a16:creationId xmlns:a16="http://schemas.microsoft.com/office/drawing/2014/main" id="{5B5AC963-DCD1-D6BF-B4E3-E12A9CBF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27</a:t>
            </a:fld>
            <a:endParaRPr lang="ru-RU" dirty="0"/>
          </a:p>
        </p:txBody>
      </p:sp>
      <p:sp>
        <p:nvSpPr>
          <p:cNvPr id="24" name="Нижний колонтитул 42">
            <a:extLst>
              <a:ext uri="{FF2B5EF4-FFF2-40B4-BE49-F238E27FC236}">
                <a16:creationId xmlns:a16="http://schemas.microsoft.com/office/drawing/2014/main" id="{5657015B-8E19-41BA-6247-17C86474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418234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920BAA-B274-CF18-B4E6-0DC98327E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92" y="1015883"/>
            <a:ext cx="2628000" cy="26655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B65106-7D1E-9775-6CD8-246E41F276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92" y="3741356"/>
            <a:ext cx="2628000" cy="26655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D6A4FF-A0D2-6E9F-ED93-DB940F1641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" y="1015883"/>
            <a:ext cx="2628000" cy="266553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C1DC7CA-FFC1-6C38-1A75-15720DF6DB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" y="3745705"/>
            <a:ext cx="2628000" cy="2665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AC1EB4-F7D1-9BC5-B844-182739994FE0}"/>
                  </a:ext>
                </a:extLst>
              </p:cNvPr>
              <p:cNvSpPr txBox="1"/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AC1EB4-F7D1-9BC5-B844-182739994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3E67E-05A0-4E8F-DEFA-58BB547FF5F3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3E67E-05A0-4E8F-DEFA-58BB547FF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10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121257-5A1F-7313-E69B-B85FE525C5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3756" y="1794682"/>
            <a:ext cx="1908000" cy="1484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38143CC-31B3-1661-0EE5-19B0A6924C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3756" y="3423752"/>
            <a:ext cx="1908000" cy="1484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21FB80B-6BF1-76B4-06F6-93183DC68C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3756" y="5052823"/>
            <a:ext cx="1908000" cy="13584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AED28D0-1733-8EB0-60C6-2D421D88A1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7983" y="5008929"/>
            <a:ext cx="1908000" cy="140230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03FE683-8E10-802F-DEF7-C83C601F13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7983" y="3423752"/>
            <a:ext cx="1908000" cy="1484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7ADCB4B-23F9-B1DF-F678-BD874DD522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7983" y="1796841"/>
            <a:ext cx="1908000" cy="1484000"/>
          </a:xfrm>
          <a:prstGeom prst="rect">
            <a:avLst/>
          </a:prstGeom>
        </p:spPr>
      </p:pic>
      <p:sp>
        <p:nvSpPr>
          <p:cNvPr id="17" name="正方形/長方形 43">
            <a:extLst>
              <a:ext uri="{FF2B5EF4-FFF2-40B4-BE49-F238E27FC236}">
                <a16:creationId xmlns:a16="http://schemas.microsoft.com/office/drawing/2014/main" id="{B6EFFEF4-C7F8-ECB5-A91B-353AF66926FF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88ae095048.jpg" descr="88ae095048.jpg">
            <a:extLst>
              <a:ext uri="{FF2B5EF4-FFF2-40B4-BE49-F238E27FC236}">
                <a16:creationId xmlns:a16="http://schemas.microsoft.com/office/drawing/2014/main" id="{A61E1D3D-EF39-7340-9597-F7E2F358A9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Дата 39">
            <a:extLst>
              <a:ext uri="{FF2B5EF4-FFF2-40B4-BE49-F238E27FC236}">
                <a16:creationId xmlns:a16="http://schemas.microsoft.com/office/drawing/2014/main" id="{031B82E0-019B-1955-0EAA-7937ED2A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2" name="Номер слайда 41">
            <a:extLst>
              <a:ext uri="{FF2B5EF4-FFF2-40B4-BE49-F238E27FC236}">
                <a16:creationId xmlns:a16="http://schemas.microsoft.com/office/drawing/2014/main" id="{07586BD5-B884-DD0E-F0DD-B585ED46B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28</a:t>
            </a:fld>
            <a:endParaRPr lang="ru-RU" dirty="0"/>
          </a:p>
        </p:txBody>
      </p:sp>
      <p:sp>
        <p:nvSpPr>
          <p:cNvPr id="24" name="Нижний колонтитул 42">
            <a:extLst>
              <a:ext uri="{FF2B5EF4-FFF2-40B4-BE49-F238E27FC236}">
                <a16:creationId xmlns:a16="http://schemas.microsoft.com/office/drawing/2014/main" id="{D24FA11F-0578-ED84-AF07-0CA6E1E7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068519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Моделирование 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прохождения критической энергии 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кач</a:t>
            </a:r>
            <a:r>
              <a:rPr lang="ru-RU" sz="3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ком</a:t>
            </a:r>
            <a:endParaRPr lang="en-US" sz="32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Таблица 18">
                <a:extLst>
                  <a:ext uri="{FF2B5EF4-FFF2-40B4-BE49-F238E27FC236}">
                    <a16:creationId xmlns:a16="http://schemas.microsoft.com/office/drawing/2014/main" id="{F6DAB310-3613-D779-E5DA-2DCB1B54E5C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09892" y="1048820"/>
              <a:ext cx="6572216" cy="51855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17478">
                      <a:extLst>
                        <a:ext uri="{9D8B030D-6E8A-4147-A177-3AD203B41FA5}">
                          <a16:colId xmlns:a16="http://schemas.microsoft.com/office/drawing/2014/main" val="2495065755"/>
                        </a:ext>
                      </a:extLst>
                    </a:gridCol>
                    <a:gridCol w="1290255">
                      <a:extLst>
                        <a:ext uri="{9D8B030D-6E8A-4147-A177-3AD203B41FA5}">
                          <a16:colId xmlns:a16="http://schemas.microsoft.com/office/drawing/2014/main" val="2375709066"/>
                        </a:ext>
                      </a:extLst>
                    </a:gridCol>
                    <a:gridCol w="2564483">
                      <a:extLst>
                        <a:ext uri="{9D8B030D-6E8A-4147-A177-3AD203B41FA5}">
                          <a16:colId xmlns:a16="http://schemas.microsoft.com/office/drawing/2014/main" val="2218223190"/>
                        </a:ext>
                      </a:extLst>
                    </a:gridCol>
                  </a:tblGrid>
                  <a:tr h="519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Скачок 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3554859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не значительно сокращается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8703347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Нелинейность отсутствует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052224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после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4411322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Слабые квадрупольные колебания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7132325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1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существенно сокращается + раскачка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13496403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1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Большая амплитуда квадрупольных колебаний + раскачка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64401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Таблица 18">
                <a:extLst>
                  <a:ext uri="{FF2B5EF4-FFF2-40B4-BE49-F238E27FC236}">
                    <a16:creationId xmlns:a16="http://schemas.microsoft.com/office/drawing/2014/main" id="{F6DAB310-3613-D779-E5DA-2DCB1B54E5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44886"/>
                  </p:ext>
                </p:extLst>
              </p:nvPr>
            </p:nvGraphicFramePr>
            <p:xfrm>
              <a:off x="2809892" y="1048820"/>
              <a:ext cx="6572216" cy="51855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17478">
                      <a:extLst>
                        <a:ext uri="{9D8B030D-6E8A-4147-A177-3AD203B41FA5}">
                          <a16:colId xmlns:a16="http://schemas.microsoft.com/office/drawing/2014/main" val="2495065755"/>
                        </a:ext>
                      </a:extLst>
                    </a:gridCol>
                    <a:gridCol w="1290255">
                      <a:extLst>
                        <a:ext uri="{9D8B030D-6E8A-4147-A177-3AD203B41FA5}">
                          <a16:colId xmlns:a16="http://schemas.microsoft.com/office/drawing/2014/main" val="2375709066"/>
                        </a:ext>
                      </a:extLst>
                    </a:gridCol>
                    <a:gridCol w="2564483">
                      <a:extLst>
                        <a:ext uri="{9D8B030D-6E8A-4147-A177-3AD203B41FA5}">
                          <a16:colId xmlns:a16="http://schemas.microsoft.com/office/drawing/2014/main" val="2218223190"/>
                        </a:ext>
                      </a:extLst>
                    </a:gridCol>
                  </a:tblGrid>
                  <a:tr h="51930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2439" r="-142991" b="-9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3554859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68852" r="-142991" b="-5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не значительно сокращается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8703347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166129" r="-142991" b="-4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Нелинейность отсутствует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052224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270492" r="-14299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270492" r="-99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411322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370492" r="-14299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370492" r="-990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132325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462903" r="-142991" b="-1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462903" r="-990" b="-1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496403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572131" r="-142991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572131" r="-990" b="-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4013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374F4F04-855F-876F-2934-97AF2D319203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A90D8E3A-C4C6-7A75-572B-AC5BEDD6B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Дата 39">
            <a:extLst>
              <a:ext uri="{FF2B5EF4-FFF2-40B4-BE49-F238E27FC236}">
                <a16:creationId xmlns:a16="http://schemas.microsoft.com/office/drawing/2014/main" id="{0B32B243-43C2-9EC6-9AC0-7AC7273C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4" name="Номер слайда 41">
            <a:extLst>
              <a:ext uri="{FF2B5EF4-FFF2-40B4-BE49-F238E27FC236}">
                <a16:creationId xmlns:a16="http://schemas.microsoft.com/office/drawing/2014/main" id="{AF26B62D-6BD8-1105-C6DC-F85DBF98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29</a:t>
            </a:fld>
            <a:endParaRPr lang="ru-RU" dirty="0"/>
          </a:p>
        </p:txBody>
      </p:sp>
      <p:sp>
        <p:nvSpPr>
          <p:cNvPr id="16" name="Нижний колонтитул 42">
            <a:extLst>
              <a:ext uri="{FF2B5EF4-FFF2-40B4-BE49-F238E27FC236}">
                <a16:creationId xmlns:a16="http://schemas.microsoft.com/office/drawing/2014/main" id="{9C225359-681F-DEBB-276B-ABFE744F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48368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b="1" dirty="0">
                <a:solidFill>
                  <a:srgbClr val="130B77"/>
                </a:solidFill>
                <a:latin typeface="+mn-lt"/>
              </a:rPr>
              <a:t>Оглавление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9F9787-A933-B82F-1BA5-2103E84929AA}"/>
              </a:ext>
            </a:extLst>
          </p:cNvPr>
          <p:cNvSpPr txBox="1"/>
          <p:nvPr/>
        </p:nvSpPr>
        <p:spPr>
          <a:xfrm>
            <a:off x="3109703" y="1277973"/>
            <a:ext cx="5932278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Уравнения продольного движения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Время адиабатичности и нелинейности</a:t>
            </a:r>
            <a:endParaRPr lang="en-US" sz="24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Прохождение без скачка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Прохождение скачком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Моделирование</a:t>
            </a:r>
            <a:r>
              <a:rPr lang="ru-RU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12" name="正方形/長方形 43">
            <a:extLst>
              <a:ext uri="{FF2B5EF4-FFF2-40B4-BE49-F238E27FC236}">
                <a16:creationId xmlns:a16="http://schemas.microsoft.com/office/drawing/2014/main" id="{370E9FDA-34F7-DBA9-9863-5E30A52FA1BE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F6FF7A96-D520-CB5A-913A-840A2142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Дата 39">
            <a:extLst>
              <a:ext uri="{FF2B5EF4-FFF2-40B4-BE49-F238E27FC236}">
                <a16:creationId xmlns:a16="http://schemas.microsoft.com/office/drawing/2014/main" id="{2D70528B-F649-B45F-D61F-100E9C84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6" name="Номер слайда 41">
            <a:extLst>
              <a:ext uri="{FF2B5EF4-FFF2-40B4-BE49-F238E27FC236}">
                <a16:creationId xmlns:a16="http://schemas.microsoft.com/office/drawing/2014/main" id="{0615AD42-8F37-478D-72FF-1F288C6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</a:t>
            </a:fld>
            <a:endParaRPr lang="ru-RU" dirty="0"/>
          </a:p>
        </p:txBody>
      </p:sp>
      <p:sp>
        <p:nvSpPr>
          <p:cNvPr id="17" name="Нижний колонтитул 42">
            <a:extLst>
              <a:ext uri="{FF2B5EF4-FFF2-40B4-BE49-F238E27FC236}">
                <a16:creationId xmlns:a16="http://schemas.microsoft.com/office/drawing/2014/main" id="{0CCDD7C8-E1C9-8646-08DB-A40AF881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598141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Станция перезахвата</a:t>
            </a:r>
            <a:endParaRPr lang="en-US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9673E-9D6C-E182-059D-0356723DA605}"/>
                  </a:ext>
                </a:extLst>
              </p:cNvPr>
              <p:cNvSpPr txBox="1"/>
              <p:nvPr/>
            </p:nvSpPr>
            <p:spPr>
              <a:xfrm>
                <a:off x="1389530" y="1513587"/>
                <a:ext cx="941294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Как видно из уравнений (5) и (11), а также численного моделирования, продольная длина сгустка важна в том смысле, что создаваемое напряжение импедансом вида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=±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𝑐𝑜𝑛𝑠𝑡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действует на градиент распределения частиц в сгустке и тем больше, чем меньше длина самого сгустка и больше интенсивность. С этой целью, на У-70 также может быть использована станция перезахвата, которая </a:t>
                </a:r>
                <a:r>
                  <a:rPr lang="ru-RU" sz="1800" u="sng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раскачивает пучок и тем самым увеличивает длину сгустка.</a:t>
                </a:r>
                <a:r>
                  <a:rPr lang="ru-RU" u="sng" dirty="0">
                    <a:effectLst/>
                  </a:rPr>
                  <a:t> </a:t>
                </a:r>
                <a:endParaRPr lang="ru-RU" u="sn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9673E-9D6C-E182-059D-0356723DA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530" y="1513587"/>
                <a:ext cx="9412940" cy="1754326"/>
              </a:xfrm>
              <a:prstGeom prst="rect">
                <a:avLst/>
              </a:prstGeom>
              <a:blipFill>
                <a:blip r:embed="rId4"/>
                <a:stretch>
                  <a:fillRect l="-539" t="-7914" r="-539" b="-4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DFC85F12-3D3F-5EDE-98C0-9E6D7BCD5656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9E3E95B8-C630-F732-8C8A-656EFBA0D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Дата 39">
            <a:extLst>
              <a:ext uri="{FF2B5EF4-FFF2-40B4-BE49-F238E27FC236}">
                <a16:creationId xmlns:a16="http://schemas.microsoft.com/office/drawing/2014/main" id="{07B6FA20-D0A3-6B8E-29CA-722B84C8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6" name="Номер слайда 41">
            <a:extLst>
              <a:ext uri="{FF2B5EF4-FFF2-40B4-BE49-F238E27FC236}">
                <a16:creationId xmlns:a16="http://schemas.microsoft.com/office/drawing/2014/main" id="{FC5172B5-1216-EE2E-1E4B-DC966289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30</a:t>
            </a:fld>
            <a:endParaRPr lang="ru-RU" dirty="0"/>
          </a:p>
        </p:txBody>
      </p:sp>
      <p:sp>
        <p:nvSpPr>
          <p:cNvPr id="17" name="Нижний колонтитул 42">
            <a:extLst>
              <a:ext uri="{FF2B5EF4-FFF2-40B4-BE49-F238E27FC236}">
                <a16:creationId xmlns:a16="http://schemas.microsoft.com/office/drawing/2014/main" id="{E9F833F3-FCED-A77B-C6E1-30EFD6C2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270948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Заключение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225E29-1B7E-80A5-61DB-9721D0BDE533}"/>
              </a:ext>
            </a:extLst>
          </p:cNvPr>
          <p:cNvSpPr txBox="1"/>
          <p:nvPr/>
        </p:nvSpPr>
        <p:spPr>
          <a:xfrm>
            <a:off x="833718" y="1071399"/>
            <a:ext cx="10206317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Прохождение критической энергии в гармоническом ВЧ как с использованием метода скачка, так и без него, было рассмотрено в сеансе на протонном синхротроне У-70. А также при помощи моделирования продольной динамики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различных импедансов и интенсивностей сгустков.</a:t>
            </a:r>
            <a:b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Показано,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темп ускорения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играет ключевую роль при прохождении критической энергии. Для его увеличения используют метод поднятия критической энергии при помощи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модуляции дисперсионной функции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Что позволяет контролировать продольную длину сгустка в момент прохождения критической энергии.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представляют большой интерес для дальнейшего изучения критической энергии как в гармоническом, так и барьерном ВЧ в коллайдере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ускорения поляризованных протонов.</a:t>
            </a:r>
          </a:p>
        </p:txBody>
      </p:sp>
      <p:sp>
        <p:nvSpPr>
          <p:cNvPr id="12" name="正方形/長方形 43">
            <a:extLst>
              <a:ext uri="{FF2B5EF4-FFF2-40B4-BE49-F238E27FC236}">
                <a16:creationId xmlns:a16="http://schemas.microsoft.com/office/drawing/2014/main" id="{951EF979-E9F7-885B-8089-FD95D1B6D29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67648061-0371-098A-8238-195E26EA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Дата 39">
            <a:extLst>
              <a:ext uri="{FF2B5EF4-FFF2-40B4-BE49-F238E27FC236}">
                <a16:creationId xmlns:a16="http://schemas.microsoft.com/office/drawing/2014/main" id="{A93A5B0D-B53B-FA2D-8BC6-5E73FDE8A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6" name="Номер слайда 41">
            <a:extLst>
              <a:ext uri="{FF2B5EF4-FFF2-40B4-BE49-F238E27FC236}">
                <a16:creationId xmlns:a16="http://schemas.microsoft.com/office/drawing/2014/main" id="{3078469B-92C5-C65A-FBBA-0A02A218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31</a:t>
            </a:fld>
            <a:endParaRPr lang="ru-RU" dirty="0"/>
          </a:p>
        </p:txBody>
      </p:sp>
      <p:sp>
        <p:nvSpPr>
          <p:cNvPr id="17" name="Нижний колонтитул 42">
            <a:extLst>
              <a:ext uri="{FF2B5EF4-FFF2-40B4-BE49-F238E27FC236}">
                <a16:creationId xmlns:a16="http://schemas.microsoft.com/office/drawing/2014/main" id="{B6830EE7-05A9-4D88-E551-F0D02E75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042762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Благодарность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290C8C-CDF0-EBC4-FAFD-4A5B55BBABA9}"/>
              </a:ext>
            </a:extLst>
          </p:cNvPr>
          <p:cNvSpPr txBox="1"/>
          <p:nvPr/>
        </p:nvSpPr>
        <p:spPr>
          <a:xfrm>
            <a:off x="918882" y="2417159"/>
            <a:ext cx="10354235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 выражает благодарность директору ИФВЭ Иванову С.В. за возможность участия в сеансе на синхротроне У-70, а также сотрудникам ОУК ИФВЭ Калинину В.А., Пашкову П.Т., Ермолаеву А.Д. за всестороннюю помощь в изучении рассматриваемой задачи.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12" name="正方形/長方形 43">
            <a:extLst>
              <a:ext uri="{FF2B5EF4-FFF2-40B4-BE49-F238E27FC236}">
                <a16:creationId xmlns:a16="http://schemas.microsoft.com/office/drawing/2014/main" id="{813CE84F-983B-4A85-ECDF-2E57BBF5674C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139CB92B-65D2-D579-5C04-AD5F83B5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Дата 39">
            <a:extLst>
              <a:ext uri="{FF2B5EF4-FFF2-40B4-BE49-F238E27FC236}">
                <a16:creationId xmlns:a16="http://schemas.microsoft.com/office/drawing/2014/main" id="{8C86C9A7-ACDD-39E4-8180-D3624B1E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6" name="Номер слайда 41">
            <a:extLst>
              <a:ext uri="{FF2B5EF4-FFF2-40B4-BE49-F238E27FC236}">
                <a16:creationId xmlns:a16="http://schemas.microsoft.com/office/drawing/2014/main" id="{1F3A2A2D-5FD7-C34F-07C9-F27EE483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32</a:t>
            </a:fld>
            <a:endParaRPr lang="ru-RU" dirty="0"/>
          </a:p>
        </p:txBody>
      </p:sp>
      <p:sp>
        <p:nvSpPr>
          <p:cNvPr id="17" name="Нижний колонтитул 42">
            <a:extLst>
              <a:ext uri="{FF2B5EF4-FFF2-40B4-BE49-F238E27FC236}">
                <a16:creationId xmlns:a16="http://schemas.microsoft.com/office/drawing/2014/main" id="{BA505762-E538-194C-8BDD-F7D9B397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906490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Литература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6613017-0E2A-CBD9-7293-AD319CB75C1A}"/>
              </a:ext>
            </a:extLst>
          </p:cNvPr>
          <p:cNvSpPr txBox="1"/>
          <p:nvPr/>
        </p:nvSpPr>
        <p:spPr>
          <a:xfrm>
            <a:off x="904682" y="982453"/>
            <a:ext cx="10370634" cy="5172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	Kolokolchikov, S. and Senichev, Y. and Melnikov, A. and Syresin, E.", Acceleration and crossing of transition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investigation using an RF structure of the barrier bucket type in the NICA accelerator complex,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10.1088/1742-6596/2420/1/012001,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JACoW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IPAC2022, WEPOPT004, 2022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	J. Wei, S.-Y.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Space Charge Effect at Transition Energy and the Transfer of R.F. System at Top Energy, BNL—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41667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	S.-Y.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Lee, Accelerator Physics (Fourth Edition), DOI:10.1142/11111, ISNB: 978-981-327-468-6, 978-981-327-467-</a:t>
            </a: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9, World Scientific Publishing Company, 2018.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MADX, </a:t>
            </a: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https://mad.web.cern.ch/mad/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K. Y.", Physics of Intensity Dependent Beam Instabilities, U.S. Particle Accelerator School (USPAS 2002), </a:t>
            </a: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FERMILAB-FN-0713, 2002.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	П. Т. Пашков, Измерение индуктивной компоненты продольного импеданса связи У-70 с помощью скачка 	критической энергии – Протвино: ИФВЭ, 2004. – 16 с.: ил. – (ИФВЭ ; 2004-4) . – URL: 	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dbserv.ihep.su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/~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pubs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/prep2004/04-04-k.htm . - Библиогр.:с.16 </a:t>
            </a: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[7]	С. А. Черный, Ускорительный комплекс ИФВЭ, ЭЧАЯ 1991, том 22, выпуск 5.</a:t>
            </a: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[8]	Пашков, П. Т,</a:t>
            </a: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Основы теории протонного синхротрона: Учеб. пособие для студентов МГУ / П. Т. Пашков. - 	Протвино: Гос. науч. центр Рос. Федерации Ин-т физики высок. энергий, 1999. - 112 с.:- (Государственный 	научный центр Российской Федерации Институт физики высоких энергий (ИФВЭ); 99-42. ОУ У-70).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[9]	BLonD, </a:t>
            </a: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https://blond.web.cern.ch/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683689B7-5437-F5F2-8476-0C3F2670567C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94BE414B-A4FC-B99B-0CFC-3FDCC0B86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Дата 39">
            <a:extLst>
              <a:ext uri="{FF2B5EF4-FFF2-40B4-BE49-F238E27FC236}">
                <a16:creationId xmlns:a16="http://schemas.microsoft.com/office/drawing/2014/main" id="{8E749797-01EF-1D3B-7749-151F6736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1" name="Номер слайда 41">
            <a:extLst>
              <a:ext uri="{FF2B5EF4-FFF2-40B4-BE49-F238E27FC236}">
                <a16:creationId xmlns:a16="http://schemas.microsoft.com/office/drawing/2014/main" id="{5F824DCD-7DD8-69FF-A340-024E68D7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33</a:t>
            </a:fld>
            <a:endParaRPr lang="ru-RU" dirty="0"/>
          </a:p>
        </p:txBody>
      </p:sp>
      <p:sp>
        <p:nvSpPr>
          <p:cNvPr id="22" name="Нижний колонтитул 42">
            <a:extLst>
              <a:ext uri="{FF2B5EF4-FFF2-40B4-BE49-F238E27FC236}">
                <a16:creationId xmlns:a16="http://schemas.microsoft.com/office/drawing/2014/main" id="{9CDA1F83-3A84-500E-7D7A-998C6416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31589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Уравнения продольного движения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/>
              <p:nvPr/>
            </p:nvSpPr>
            <p:spPr>
              <a:xfrm>
                <a:off x="3148477" y="1393350"/>
                <a:ext cx="4345144" cy="18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ru-RU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𝑍𝑒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477" y="1393350"/>
                <a:ext cx="4345144" cy="1869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C7D082-9545-5610-C42F-1FCFC6DD6D2B}"/>
                  </a:ext>
                </a:extLst>
              </p:cNvPr>
              <p:cNvSpPr txBox="1"/>
              <p:nvPr/>
            </p:nvSpPr>
            <p:spPr>
              <a:xfrm>
                <a:off x="3704995" y="3338462"/>
                <a:ext cx="3788626" cy="65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C7D082-9545-5610-C42F-1FCFC6DD6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995" y="3338462"/>
                <a:ext cx="3788626" cy="659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9C992B-0AD9-EAE5-378B-76AD7676ED3C}"/>
                  </a:ext>
                </a:extLst>
              </p:cNvPr>
              <p:cNvSpPr txBox="1"/>
              <p:nvPr/>
            </p:nvSpPr>
            <p:spPr>
              <a:xfrm>
                <a:off x="7493621" y="2128070"/>
                <a:ext cx="48926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ru-RU" sz="2000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9C992B-0AD9-EAE5-378B-76AD7676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621" y="2128070"/>
                <a:ext cx="489260" cy="400110"/>
              </a:xfrm>
              <a:prstGeom prst="rect">
                <a:avLst/>
              </a:prstGeom>
              <a:blipFill>
                <a:blip r:embed="rId5"/>
                <a:stretch>
                  <a:fillRect l="-2500" r="-7500"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B64504-53BD-F185-8EA8-EF66F81062C7}"/>
                  </a:ext>
                </a:extLst>
              </p:cNvPr>
              <p:cNvSpPr txBox="1"/>
              <p:nvPr/>
            </p:nvSpPr>
            <p:spPr>
              <a:xfrm>
                <a:off x="553634" y="4796699"/>
                <a:ext cx="11044415" cy="710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отклонение частицы от референсной,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скорость,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угловая частота и соответствующее время обращения,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гармоническое число,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амплитуда ВЧ,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фаза равновесной частицы.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B64504-53BD-F185-8EA8-EF66F8106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34" y="4796699"/>
                <a:ext cx="11044415" cy="710003"/>
              </a:xfrm>
              <a:prstGeom prst="rect">
                <a:avLst/>
              </a:prstGeom>
              <a:blipFill>
                <a:blip r:embed="rId6"/>
                <a:stretch>
                  <a:fillRect l="-459" t="-54386" r="-459" b="-438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DE9D326-5F93-F83B-E22E-CFDDBDA80601}"/>
              </a:ext>
            </a:extLst>
          </p:cNvPr>
          <p:cNvSpPr txBox="1"/>
          <p:nvPr/>
        </p:nvSpPr>
        <p:spPr>
          <a:xfrm>
            <a:off x="8061636" y="3395983"/>
            <a:ext cx="2801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Коэффициент скольжения </a:t>
            </a:r>
          </a:p>
          <a:p>
            <a:r>
              <a:rPr lang="en-US" dirty="0"/>
              <a:t>(Slip-factor)</a:t>
            </a:r>
            <a:endParaRPr lang="ru-RU" dirty="0"/>
          </a:p>
        </p:txBody>
      </p: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AC3D984B-6E2E-5C21-414C-368E95528C2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97306E5A-8182-A775-95E8-3D156B1E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Дата 39">
            <a:extLst>
              <a:ext uri="{FF2B5EF4-FFF2-40B4-BE49-F238E27FC236}">
                <a16:creationId xmlns:a16="http://schemas.microsoft.com/office/drawing/2014/main" id="{EF27041E-CF52-12D0-14FA-A1B1B939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6" name="Номер слайда 41">
            <a:extLst>
              <a:ext uri="{FF2B5EF4-FFF2-40B4-BE49-F238E27FC236}">
                <a16:creationId xmlns:a16="http://schemas.microsoft.com/office/drawing/2014/main" id="{CF14D00A-04C7-5A25-51AA-0328C4C7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4</a:t>
            </a:fld>
            <a:endParaRPr lang="ru-RU" dirty="0"/>
          </a:p>
        </p:txBody>
      </p:sp>
      <p:sp>
        <p:nvSpPr>
          <p:cNvPr id="17" name="Нижний колонтитул 42">
            <a:extLst>
              <a:ext uri="{FF2B5EF4-FFF2-40B4-BE49-F238E27FC236}">
                <a16:creationId xmlns:a16="http://schemas.microsoft.com/office/drawing/2014/main" id="{B42CE867-62E1-051B-CFAA-A451B7FC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356135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Время адиабатичности и нелинейности</a:t>
            </a:r>
            <a:endParaRPr lang="en-US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8E554-BDF8-DE6D-3FB0-920EDC7ADA5F}"/>
                  </a:ext>
                </a:extLst>
              </p:cNvPr>
              <p:cNvSpPr txBox="1"/>
              <p:nvPr/>
            </p:nvSpPr>
            <p:spPr>
              <a:xfrm>
                <a:off x="879203" y="1971897"/>
                <a:ext cx="3677115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num>
                                <m:den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h𝑒𝑉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(2)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8E554-BDF8-DE6D-3FB0-920EDC7AD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03" y="1971897"/>
                <a:ext cx="3677115" cy="794448"/>
              </a:xfrm>
              <a:prstGeom prst="rect">
                <a:avLst/>
              </a:prstGeom>
              <a:blipFill>
                <a:blip r:embed="rId3"/>
                <a:stretch>
                  <a:fillRect t="-38095" b="-47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B20412-D93A-DD62-D2C1-F3B76584A511}"/>
                  </a:ext>
                </a:extLst>
              </p:cNvPr>
              <p:cNvSpPr txBox="1"/>
              <p:nvPr/>
            </p:nvSpPr>
            <p:spPr>
              <a:xfrm>
                <a:off x="801144" y="4831305"/>
                <a:ext cx="4290432" cy="969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𝑛𝑙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num>
                        <m:den>
                          <m:f>
                            <m:fPr>
                              <m:type m:val="skw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̇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B20412-D93A-DD62-D2C1-F3B76584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44" y="4831305"/>
                <a:ext cx="4290432" cy="969304"/>
              </a:xfrm>
              <a:prstGeom prst="rect">
                <a:avLst/>
              </a:prstGeom>
              <a:blipFill>
                <a:blip r:embed="rId4"/>
                <a:stretch>
                  <a:fillRect t="-62338" b="-149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66C802-749B-849F-1DB9-88BAA19F9127}"/>
                  </a:ext>
                </a:extLst>
              </p:cNvPr>
              <p:cNvSpPr txBox="1"/>
              <p:nvPr/>
            </p:nvSpPr>
            <p:spPr>
              <a:xfrm>
                <a:off x="801144" y="3606479"/>
                <a:ext cx="20601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co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s</m:t>
                          </m:r>
                        </m:fName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func>
                      <m:r>
                        <a:rPr lang="ru-RU" i="0">
                          <a:latin typeface="Cambria Math" panose="02040503050406030204" pitchFamily="18" charset="0"/>
                        </a:rPr>
                        <m:t>&lt;0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66C802-749B-849F-1DB9-88BAA19F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44" y="3606479"/>
                <a:ext cx="2060188" cy="369332"/>
              </a:xfrm>
              <a:prstGeom prst="rect">
                <a:avLst/>
              </a:prstGeom>
              <a:blipFill>
                <a:blip r:embed="rId5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B478ECA0-F856-358A-1C5E-07316CCDF11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37281" y="1443298"/>
              <a:ext cx="5353575" cy="424317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971111">
                      <a:extLst>
                        <a:ext uri="{9D8B030D-6E8A-4147-A177-3AD203B41FA5}">
                          <a16:colId xmlns:a16="http://schemas.microsoft.com/office/drawing/2014/main" val="593999812"/>
                        </a:ext>
                      </a:extLst>
                    </a:gridCol>
                    <a:gridCol w="1382464">
                      <a:extLst>
                        <a:ext uri="{9D8B030D-6E8A-4147-A177-3AD203B41FA5}">
                          <a16:colId xmlns:a16="http://schemas.microsoft.com/office/drawing/2014/main" val="4228002108"/>
                        </a:ext>
                      </a:extLst>
                    </a:gridCol>
                  </a:tblGrid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Длина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 = C,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1483.699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58520220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расширения орбиты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0.011120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36893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расширения орбиты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534805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Критическая энергия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7.957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470599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Лоренц-фактор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7.48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00814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Максимальная интенсивность</a:t>
                          </a: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𝑝𝑝𝑝</m:t>
                              </m:r>
                            </m:oMath>
                          </a14:m>
                          <a:endParaRPr lang="ru-RU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4×</m:t>
                                </m:r>
                                <m:sSup>
                                  <m:sSup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9591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Ускоряющая фаза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35599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адиабатичности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ad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мс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.218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735012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нелинейности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мс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0.195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4429318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Гармоническое число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4380088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Амплитуда ускоряющих станций, кВ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780165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ускоряющих станций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065226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Темп ускорения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1/c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42.7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4506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B478ECA0-F856-358A-1C5E-07316CCDF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785682"/>
                  </p:ext>
                </p:extLst>
              </p:nvPr>
            </p:nvGraphicFramePr>
            <p:xfrm>
              <a:off x="6037281" y="1443298"/>
              <a:ext cx="5353575" cy="424317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971111">
                      <a:extLst>
                        <a:ext uri="{9D8B030D-6E8A-4147-A177-3AD203B41FA5}">
                          <a16:colId xmlns:a16="http://schemas.microsoft.com/office/drawing/2014/main" val="593999812"/>
                        </a:ext>
                      </a:extLst>
                    </a:gridCol>
                    <a:gridCol w="1382464">
                      <a:extLst>
                        <a:ext uri="{9D8B030D-6E8A-4147-A177-3AD203B41FA5}">
                          <a16:colId xmlns:a16="http://schemas.microsoft.com/office/drawing/2014/main" val="4228002108"/>
                        </a:ext>
                      </a:extLst>
                    </a:gridCol>
                  </a:tblGrid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Длина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 = C,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1538" r="-1835" b="-11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8520220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107407" r="-35463" b="-10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07407" r="-1835" b="-104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136893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215385" r="-35463" b="-9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215385" r="-1835" b="-9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534805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Критическая энергия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328000" r="-1835" b="-9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70599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396296" r="-35463" b="-7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396296" r="-1835" b="-7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00814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515385" r="-35463" b="-6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515385" r="-1835" b="-6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591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615385" r="-35463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615385" r="-1835" b="-5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35599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715385" r="-35463" b="-4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715385" r="-1835" b="-4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735012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848000" r="-35463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848000" r="-1835" b="-4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4429318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Гармоническое число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948000" r="-1835" b="-3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80088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Амплитуда ускоряющих станций, кВ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048000" r="-1835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780165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ускоряющих станций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103846" r="-183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65226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1252000" r="-3546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252000" r="-183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5069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A472C86-ACF1-4DB5-F740-9C900F8397D5}"/>
              </a:ext>
            </a:extLst>
          </p:cNvPr>
          <p:cNvSpPr txBox="1"/>
          <p:nvPr/>
        </p:nvSpPr>
        <p:spPr>
          <a:xfrm>
            <a:off x="879203" y="1360829"/>
            <a:ext cx="24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Время адиабатичности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94B2D1-9A87-367B-66C8-9E225995BE20}"/>
              </a:ext>
            </a:extLst>
          </p:cNvPr>
          <p:cNvSpPr txBox="1"/>
          <p:nvPr/>
        </p:nvSpPr>
        <p:spPr>
          <a:xfrm>
            <a:off x="879203" y="3010885"/>
            <a:ext cx="23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Условие стабильности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5E5F27-E066-22F8-7A29-8D26EB89B7BA}"/>
              </a:ext>
            </a:extLst>
          </p:cNvPr>
          <p:cNvSpPr txBox="1"/>
          <p:nvPr/>
        </p:nvSpPr>
        <p:spPr>
          <a:xfrm>
            <a:off x="879203" y="4218892"/>
            <a:ext cx="3677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/>
              <a:t>Время нелинейности</a:t>
            </a:r>
          </a:p>
        </p:txBody>
      </p:sp>
      <p:sp>
        <p:nvSpPr>
          <p:cNvPr id="13" name="正方形/長方形 43">
            <a:extLst>
              <a:ext uri="{FF2B5EF4-FFF2-40B4-BE49-F238E27FC236}">
                <a16:creationId xmlns:a16="http://schemas.microsoft.com/office/drawing/2014/main" id="{C653FAD9-1429-C796-A3FC-81FA6842EF6A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D18EFEBD-097F-A480-B477-1BAA03901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Дата 39">
            <a:extLst>
              <a:ext uri="{FF2B5EF4-FFF2-40B4-BE49-F238E27FC236}">
                <a16:creationId xmlns:a16="http://schemas.microsoft.com/office/drawing/2014/main" id="{462FCDE7-EB89-2D62-3A55-ADAE7BC9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8" name="Номер слайда 41">
            <a:extLst>
              <a:ext uri="{FF2B5EF4-FFF2-40B4-BE49-F238E27FC236}">
                <a16:creationId xmlns:a16="http://schemas.microsoft.com/office/drawing/2014/main" id="{63A5A899-3AE6-2172-276F-AF081A86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5</a:t>
            </a:fld>
            <a:endParaRPr lang="ru-RU" dirty="0"/>
          </a:p>
        </p:txBody>
      </p:sp>
      <p:sp>
        <p:nvSpPr>
          <p:cNvPr id="19" name="Нижний колонтитул 42">
            <a:extLst>
              <a:ext uri="{FF2B5EF4-FFF2-40B4-BE49-F238E27FC236}">
                <a16:creationId xmlns:a16="http://schemas.microsoft.com/office/drawing/2014/main" id="{A4D51C93-21B0-8D69-1C35-E5728D24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50292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800" dirty="0">
                <a:latin typeface="+mn-lt"/>
              </a:rPr>
              <a:t>Прохождение без скачка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9576A691-986B-4355-6616-511292DE274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2110FB5E-54A0-73B5-F185-91112E88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CF03A546-B3BA-0425-2525-13065F32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9" name="Номер слайда 41">
            <a:extLst>
              <a:ext uri="{FF2B5EF4-FFF2-40B4-BE49-F238E27FC236}">
                <a16:creationId xmlns:a16="http://schemas.microsoft.com/office/drawing/2014/main" id="{B1955EFE-912A-450F-DC74-92202A4F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6</a:t>
            </a:fld>
            <a:endParaRPr lang="ru-RU" dirty="0"/>
          </a:p>
        </p:txBody>
      </p:sp>
      <p:sp>
        <p:nvSpPr>
          <p:cNvPr id="20" name="Нижний колонтитул 42">
            <a:extLst>
              <a:ext uri="{FF2B5EF4-FFF2-40B4-BE49-F238E27FC236}">
                <a16:creationId xmlns:a16="http://schemas.microsoft.com/office/drawing/2014/main" id="{F21BE564-81FE-18CC-867D-68164FF4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01609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 скачка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DC3BC2-3262-CF35-46D0-849BEB54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" y="948031"/>
            <a:ext cx="3124200" cy="3175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DEEA6C-E012-68EC-8686-94FEA51D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3" y="4144888"/>
            <a:ext cx="2855071" cy="226121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BABE1EB-917E-D23C-D6B3-799B8B59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842" y="4144193"/>
            <a:ext cx="2855071" cy="22612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5B4A47-1D88-7961-50DF-BC377400A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842" y="949247"/>
            <a:ext cx="31242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/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/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F0EE8A-D2DC-561D-55B6-79C2856E49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3465" y="1323960"/>
            <a:ext cx="2112589" cy="16431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AE1F67-C148-A9AE-D967-5C786B897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0795" y="3041603"/>
            <a:ext cx="2112589" cy="16431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68A14D-28AB-F3EE-E2C1-5AA198654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0796" y="4810671"/>
            <a:ext cx="2112588" cy="1582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22A87C-9B9E-6D28-3091-1004119EC573}"/>
              </a:ext>
            </a:extLst>
          </p:cNvPr>
          <p:cNvSpPr txBox="1"/>
          <p:nvPr/>
        </p:nvSpPr>
        <p:spPr>
          <a:xfrm>
            <a:off x="4453358" y="964623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7.0</a:t>
            </a:r>
            <a:r>
              <a:rPr lang="ru-RU" sz="1600" dirty="0"/>
              <a:t> – 13</a:t>
            </a:r>
            <a:r>
              <a:rPr lang="en-US" sz="1600" dirty="0"/>
              <a:t>.0 </a:t>
            </a:r>
            <a:r>
              <a:rPr lang="ru-RU" sz="1600" dirty="0"/>
              <a:t>ГэВ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5FF161-6D45-A067-7889-92264FD98D4E}"/>
              </a:ext>
            </a:extLst>
          </p:cNvPr>
          <p:cNvSpPr txBox="1"/>
          <p:nvPr/>
        </p:nvSpPr>
        <p:spPr>
          <a:xfrm>
            <a:off x="57733" y="109648"/>
            <a:ext cx="1516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Ускорение</a:t>
            </a:r>
          </a:p>
          <a:p>
            <a:r>
              <a:rPr lang="en-US" sz="1600" dirty="0"/>
              <a:t>7.0</a:t>
            </a:r>
            <a:r>
              <a:rPr lang="ru-RU" sz="1600" dirty="0"/>
              <a:t> – </a:t>
            </a:r>
            <a:r>
              <a:rPr lang="en-US" sz="1600" dirty="0"/>
              <a:t>9.0 </a:t>
            </a:r>
            <a:r>
              <a:rPr lang="ru-RU" sz="1600" dirty="0"/>
              <a:t>ГэВ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B3B0AA-3ECD-08F9-1589-B2C7261BB013}"/>
                  </a:ext>
                </a:extLst>
              </p:cNvPr>
              <p:cNvSpPr txBox="1"/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B3B0AA-3ECD-08F9-1589-B2C7261BB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blipFill>
                <a:blip r:embed="rId1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BBF68E9-2F5C-B500-629A-E9B7C2A21686}"/>
              </a:ext>
            </a:extLst>
          </p:cNvPr>
          <p:cNvSpPr txBox="1"/>
          <p:nvPr/>
        </p:nvSpPr>
        <p:spPr>
          <a:xfrm>
            <a:off x="10876206" y="960910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7.0</a:t>
            </a:r>
            <a:r>
              <a:rPr lang="ru-RU" sz="1600" dirty="0"/>
              <a:t> – 13</a:t>
            </a:r>
            <a:r>
              <a:rPr lang="en-US" sz="1600" dirty="0"/>
              <a:t>.0 </a:t>
            </a:r>
            <a:r>
              <a:rPr lang="ru-RU" sz="1600" dirty="0"/>
              <a:t>ГэВ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B1AB0BD-E2CB-F037-132A-5EFF3E350D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6758" y="2967085"/>
            <a:ext cx="2113200" cy="1643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54DDD77-88FE-BF13-8CE4-B3E9F289C4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8907" y="1285379"/>
            <a:ext cx="2113200" cy="1643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EDCC2CC-9BFA-A681-EF64-3A7472F1A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6758" y="4680765"/>
            <a:ext cx="2113200" cy="1553123"/>
          </a:xfrm>
          <a:prstGeom prst="rect">
            <a:avLst/>
          </a:prstGeom>
        </p:spPr>
      </p:pic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3AC3AE93-87B4-9E72-A62D-D74A7ED417F5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2F24AB11-D8B7-669D-354A-0EDE466102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B0E747A0-B2B7-6387-D8E8-EFC61A32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20" name="Номер слайда 41">
            <a:extLst>
              <a:ext uri="{FF2B5EF4-FFF2-40B4-BE49-F238E27FC236}">
                <a16:creationId xmlns:a16="http://schemas.microsoft.com/office/drawing/2014/main" id="{CBED8EFF-D3CD-1A2D-DCAF-E43C670F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7</a:t>
            </a:fld>
            <a:endParaRPr lang="ru-RU" dirty="0"/>
          </a:p>
        </p:txBody>
      </p:sp>
      <p:sp>
        <p:nvSpPr>
          <p:cNvPr id="22" name="Нижний колонтитул 42">
            <a:extLst>
              <a:ext uri="{FF2B5EF4-FFF2-40B4-BE49-F238E27FC236}">
                <a16:creationId xmlns:a16="http://schemas.microsoft.com/office/drawing/2014/main" id="{F4D8A277-D747-8B81-5D6F-F3F93FD1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060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 скачка (</a:t>
            </a:r>
            <a:r>
              <a:rPr lang="en-US" sz="3200" dirty="0"/>
              <a:t>MCF0 vs MCF1</a:t>
            </a:r>
            <a:r>
              <a:rPr lang="ru-RU" sz="3200" dirty="0"/>
              <a:t>) </a:t>
            </a:r>
            <a:r>
              <a:rPr lang="en-US" sz="3200" dirty="0"/>
              <a:t>Snapshot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049EDC-844E-9916-4441-68E742F17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2" y="3663054"/>
            <a:ext cx="2628000" cy="266355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293039-8538-9477-5D50-1E16A34C76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2" y="970286"/>
            <a:ext cx="2628000" cy="26659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D4E875-B2C9-6F9F-93F8-6DA86A1919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" y="987810"/>
            <a:ext cx="2628000" cy="26650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20FA0C-E125-E55E-9707-6ACA9CEF35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" y="3662875"/>
            <a:ext cx="2627287" cy="26637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A31CFDF-E681-FA23-AE0D-0702C5015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465" y="1323960"/>
            <a:ext cx="2112589" cy="16431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883A60-2E71-3995-C25E-38D26EEC9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795" y="3041603"/>
            <a:ext cx="2112589" cy="16431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77AC48C-88BE-94DB-1825-DA8E861C4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0796" y="4810671"/>
            <a:ext cx="2112588" cy="1582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664FE1-0667-4590-DECC-7D26F48E50C7}"/>
                  </a:ext>
                </a:extLst>
              </p:cNvPr>
              <p:cNvSpPr txBox="1"/>
              <p:nvPr/>
            </p:nvSpPr>
            <p:spPr>
              <a:xfrm>
                <a:off x="9394412" y="916047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664FE1-0667-4590-DECC-7D26F48E5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16047"/>
                <a:ext cx="155799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486E1EF-9D27-32A0-2C86-29CC6DE32358}"/>
              </a:ext>
            </a:extLst>
          </p:cNvPr>
          <p:cNvSpPr txBox="1"/>
          <p:nvPr/>
        </p:nvSpPr>
        <p:spPr>
          <a:xfrm>
            <a:off x="10929953" y="980253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7.0</a:t>
            </a:r>
            <a:r>
              <a:rPr lang="ru-RU" sz="1400" dirty="0"/>
              <a:t> – 13</a:t>
            </a:r>
            <a:r>
              <a:rPr lang="en-US" sz="1400" dirty="0"/>
              <a:t>.0 </a:t>
            </a:r>
            <a:r>
              <a:rPr lang="ru-RU" sz="1400" dirty="0"/>
              <a:t>ГэВ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A95EF3-8ECD-9D3F-E52B-28B29A1E5F69}"/>
                  </a:ext>
                </a:extLst>
              </p:cNvPr>
              <p:cNvSpPr txBox="1"/>
              <p:nvPr/>
            </p:nvSpPr>
            <p:spPr>
              <a:xfrm>
                <a:off x="3649468" y="941705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A95EF3-8ECD-9D3F-E52B-28B29A1E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41705"/>
                <a:ext cx="896656" cy="369332"/>
              </a:xfrm>
              <a:prstGeom prst="rect">
                <a:avLst/>
              </a:prstGeom>
              <a:blipFill>
                <a:blip r:embed="rId11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1EF1E82-42FB-93F0-0ECF-AB1D9AA53692}"/>
              </a:ext>
            </a:extLst>
          </p:cNvPr>
          <p:cNvSpPr txBox="1"/>
          <p:nvPr/>
        </p:nvSpPr>
        <p:spPr>
          <a:xfrm>
            <a:off x="4530633" y="1003260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7.0</a:t>
            </a:r>
            <a:r>
              <a:rPr lang="ru-RU" sz="1400" dirty="0"/>
              <a:t> – 13</a:t>
            </a:r>
            <a:r>
              <a:rPr lang="en-US" sz="1400" dirty="0"/>
              <a:t>.0 </a:t>
            </a:r>
            <a:r>
              <a:rPr lang="ru-RU" sz="1400" dirty="0"/>
              <a:t>ГэВ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2C5AB1F-B53C-9F2B-7A3E-711760DA53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6758" y="2967085"/>
            <a:ext cx="2113200" cy="1643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1DF2EB2-C656-596E-C691-1CCA7DB9F2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907" y="1285379"/>
            <a:ext cx="2113200" cy="1643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703ADF-3591-0F52-83BB-D3101A9455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6758" y="4680765"/>
            <a:ext cx="2113200" cy="1553123"/>
          </a:xfrm>
          <a:prstGeom prst="rect">
            <a:avLst/>
          </a:prstGeom>
        </p:spPr>
      </p:pic>
      <p:sp>
        <p:nvSpPr>
          <p:cNvPr id="22" name="正方形/長方形 43">
            <a:extLst>
              <a:ext uri="{FF2B5EF4-FFF2-40B4-BE49-F238E27FC236}">
                <a16:creationId xmlns:a16="http://schemas.microsoft.com/office/drawing/2014/main" id="{E75935BE-B612-C812-6DDF-F3CB76EE83F2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3" name="88ae095048.jpg" descr="88ae095048.jpg">
            <a:extLst>
              <a:ext uri="{FF2B5EF4-FFF2-40B4-BE49-F238E27FC236}">
                <a16:creationId xmlns:a16="http://schemas.microsoft.com/office/drawing/2014/main" id="{BF49626C-6605-11A0-95A3-12086A5DDD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Дата 39">
            <a:extLst>
              <a:ext uri="{FF2B5EF4-FFF2-40B4-BE49-F238E27FC236}">
                <a16:creationId xmlns:a16="http://schemas.microsoft.com/office/drawing/2014/main" id="{7EA2B1FC-E5E2-4868-659C-989F2B36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35" name="Номер слайда 41">
            <a:extLst>
              <a:ext uri="{FF2B5EF4-FFF2-40B4-BE49-F238E27FC236}">
                <a16:creationId xmlns:a16="http://schemas.microsoft.com/office/drawing/2014/main" id="{DA171E4C-C75F-A9A8-F2AE-302D4F1E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8</a:t>
            </a:fld>
            <a:endParaRPr lang="ru-RU" dirty="0"/>
          </a:p>
        </p:txBody>
      </p:sp>
      <p:sp>
        <p:nvSpPr>
          <p:cNvPr id="36" name="Нижний колонтитул 42">
            <a:extLst>
              <a:ext uri="{FF2B5EF4-FFF2-40B4-BE49-F238E27FC236}">
                <a16:creationId xmlns:a16="http://schemas.microsoft.com/office/drawing/2014/main" id="{A0CD5F7C-ED92-080A-B4D7-E497F79C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03040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Возмущение пучка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/>
              <p:nvPr/>
            </p:nvSpPr>
            <p:spPr>
              <a:xfrm>
                <a:off x="3825080" y="2706005"/>
                <a:ext cx="4541840" cy="180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𝐯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𝐁</m:t>
                              </m:r>
                              <m:d>
                                <m:dPr>
                                  <m:ctrlP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r>
                        <a:rPr lang="ru-RU" sz="1800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(5)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𝐯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𝐁</m:t>
                              </m:r>
                              <m:d>
                                <m:dPr>
                                  <m:ctrlP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r>
                        <a:rPr lang="ru-RU" sz="1800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(6),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080" y="2706005"/>
                <a:ext cx="4541840" cy="1801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0C53B-70D7-C1D1-ABDA-EA154D4E1D3A}"/>
                  </a:ext>
                </a:extLst>
              </p:cNvPr>
              <p:cNvSpPr txBox="1"/>
              <p:nvPr/>
            </p:nvSpPr>
            <p:spPr>
              <a:xfrm>
                <a:off x="1694984" y="1271843"/>
                <a:ext cx="8586439" cy="1206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в общем случае включает в себя все возможные взаимодействия пучка с окружающей средой. Особый интерес на динамику при исследовании прохождения критической энергии представляет как продольный импеданс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∥</m:t>
                        </m:r>
                      </m:sub>
                    </m:sSub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так и поперечный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⊥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[5]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0C53B-70D7-C1D1-ABDA-EA154D4E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84" y="1271843"/>
                <a:ext cx="8586439" cy="1206228"/>
              </a:xfrm>
              <a:prstGeom prst="rect">
                <a:avLst/>
              </a:prstGeom>
              <a:blipFill>
                <a:blip r:embed="rId4"/>
                <a:stretch>
                  <a:fillRect l="-591" t="-3125" r="-591"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8AA1D8B-F0FE-CE22-487E-0F47E180AAAD}"/>
              </a:ext>
            </a:extLst>
          </p:cNvPr>
          <p:cNvSpPr txBox="1"/>
          <p:nvPr/>
        </p:nvSpPr>
        <p:spPr>
          <a:xfrm>
            <a:off x="1694985" y="4853685"/>
            <a:ext cx="8586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большое значение представляет интенсивность сгустка и распределение частиц, определяя дополнительное напряжение. В зависимости от конкретного видна импеданса, наведеное напряжение может как фокусировать, так и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дефокусировать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сгусток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13" name="正方形/長方形 43">
            <a:extLst>
              <a:ext uri="{FF2B5EF4-FFF2-40B4-BE49-F238E27FC236}">
                <a16:creationId xmlns:a16="http://schemas.microsoft.com/office/drawing/2014/main" id="{5F00975E-15A5-7250-17D0-3778E24370A3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11118015-F343-F07D-9B3D-4995801BB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Дата 39">
            <a:extLst>
              <a:ext uri="{FF2B5EF4-FFF2-40B4-BE49-F238E27FC236}">
                <a16:creationId xmlns:a16="http://schemas.microsoft.com/office/drawing/2014/main" id="{D72F5CCA-8DA2-0D6E-CA30-D36434D5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26.02.2024</a:t>
            </a:fld>
            <a:endParaRPr lang="ru-RU"/>
          </a:p>
        </p:txBody>
      </p:sp>
      <p:sp>
        <p:nvSpPr>
          <p:cNvPr id="17" name="Номер слайда 41">
            <a:extLst>
              <a:ext uri="{FF2B5EF4-FFF2-40B4-BE49-F238E27FC236}">
                <a16:creationId xmlns:a16="http://schemas.microsoft.com/office/drawing/2014/main" id="{698BDD75-17A9-E091-064D-2D6DD4F1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9</a:t>
            </a:fld>
            <a:endParaRPr lang="ru-RU" dirty="0"/>
          </a:p>
        </p:txBody>
      </p:sp>
      <p:sp>
        <p:nvSpPr>
          <p:cNvPr id="18" name="Нижний колонтитул 42">
            <a:extLst>
              <a:ext uri="{FF2B5EF4-FFF2-40B4-BE49-F238E27FC236}">
                <a16:creationId xmlns:a16="http://schemas.microsoft.com/office/drawing/2014/main" id="{D6D3B5B3-605A-82C1-89DF-7B8A85CA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4337500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2617</Words>
  <Application>Microsoft Macintosh PowerPoint</Application>
  <PresentationFormat>Широкоэкранный</PresentationFormat>
  <Paragraphs>417</Paragraphs>
  <Slides>33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5</cp:revision>
  <dcterms:created xsi:type="dcterms:W3CDTF">2024-02-19T13:56:45Z</dcterms:created>
  <dcterms:modified xsi:type="dcterms:W3CDTF">2024-02-26T15:56:50Z</dcterms:modified>
</cp:coreProperties>
</file>